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Lustria" charset="1" panose="02000603060000020004"/>
      <p:regular r:id="rId10"/>
    </p:embeddedFont>
    <p:embeddedFont>
      <p:font typeface="Lato" charset="1" panose="020F0502020204030203"/>
      <p:regular r:id="rId11"/>
    </p:embeddedFont>
    <p:embeddedFont>
      <p:font typeface="Lato Bold" charset="1" panose="020F0802020204030203"/>
      <p:regular r:id="rId12"/>
    </p:embeddedFont>
    <p:embeddedFont>
      <p:font typeface="Lato Italics" charset="1" panose="020F0502020204030203"/>
      <p:regular r:id="rId13"/>
    </p:embeddedFont>
    <p:embeddedFont>
      <p:font typeface="Lato Bold Italics" charset="1" panose="020F0802020204030203"/>
      <p:regular r:id="rId14"/>
    </p:embeddedFont>
    <p:embeddedFont>
      <p:font typeface="Arimo" charset="1" panose="020B0604020202020204"/>
      <p:regular r:id="rId15"/>
    </p:embeddedFont>
    <p:embeddedFont>
      <p:font typeface="Arimo Bold" charset="1" panose="020B0704020202020204"/>
      <p:regular r:id="rId16"/>
    </p:embeddedFont>
    <p:embeddedFont>
      <p:font typeface="Arimo Italics" charset="1" panose="020B0604020202090204"/>
      <p:regular r:id="rId17"/>
    </p:embeddedFont>
    <p:embeddedFont>
      <p:font typeface="Arimo Bold Italics" charset="1" panose="020B0704020202090204"/>
      <p:regular r:id="rId18"/>
    </p:embeddedFont>
    <p:embeddedFont>
      <p:font typeface="Roboto" charset="1" panose="02000000000000000000"/>
      <p:regular r:id="rId19"/>
    </p:embeddedFont>
    <p:embeddedFont>
      <p:font typeface="Roboto Bold" charset="1" panose="02000000000000000000"/>
      <p:regular r:id="rId20"/>
    </p:embeddedFont>
    <p:embeddedFont>
      <p:font typeface="Roboto Italics" charset="1" panose="02000000000000000000"/>
      <p:regular r:id="rId21"/>
    </p:embeddedFont>
    <p:embeddedFont>
      <p:font typeface="Roboto Bold Italics" charset="1" panose="02000000000000000000"/>
      <p:regular r:id="rId22"/>
    </p:embeddedFont>
    <p:embeddedFont>
      <p:font typeface="Aileron" charset="1" panose="00000500000000000000"/>
      <p:regular r:id="rId23"/>
    </p:embeddedFont>
    <p:embeddedFont>
      <p:font typeface="Aileron Bold" charset="1" panose="00000800000000000000"/>
      <p:regular r:id="rId24"/>
    </p:embeddedFont>
    <p:embeddedFont>
      <p:font typeface="Aileron Italics" charset="1" panose="00000500000000000000"/>
      <p:regular r:id="rId25"/>
    </p:embeddedFont>
    <p:embeddedFont>
      <p:font typeface="Aileron Bold Italics" charset="1" panose="00000800000000000000"/>
      <p:regular r:id="rId26"/>
    </p:embeddedFont>
    <p:embeddedFont>
      <p:font typeface="Aileron Thin" charset="1" panose="00000300000000000000"/>
      <p:regular r:id="rId27"/>
    </p:embeddedFont>
    <p:embeddedFont>
      <p:font typeface="Aileron Thin Italics" charset="1" panose="00000300000000000000"/>
      <p:regular r:id="rId28"/>
    </p:embeddedFont>
    <p:embeddedFont>
      <p:font typeface="Aileron Light" charset="1" panose="00000400000000000000"/>
      <p:regular r:id="rId29"/>
    </p:embeddedFont>
    <p:embeddedFont>
      <p:font typeface="Aileron Light Italics" charset="1" panose="00000400000000000000"/>
      <p:regular r:id="rId30"/>
    </p:embeddedFont>
    <p:embeddedFont>
      <p:font typeface="Aileron Ultra-Bold" charset="1" panose="00000A00000000000000"/>
      <p:regular r:id="rId31"/>
    </p:embeddedFont>
    <p:embeddedFont>
      <p:font typeface="Aileron Ultra-Bold Italics" charset="1" panose="00000A00000000000000"/>
      <p:regular r:id="rId32"/>
    </p:embeddedFont>
    <p:embeddedFont>
      <p:font typeface="Aileron Heavy" charset="1" panose="00000A00000000000000"/>
      <p:regular r:id="rId33"/>
    </p:embeddedFont>
    <p:embeddedFont>
      <p:font typeface="Aileron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028700" y="4698473"/>
            <a:ext cx="12386212" cy="4559827"/>
            <a:chOff x="0" y="0"/>
            <a:chExt cx="16514949" cy="6079769"/>
          </a:xfrm>
        </p:grpSpPr>
        <p:sp>
          <p:nvSpPr>
            <p:cNvPr name="TextBox 11" id="11"/>
            <p:cNvSpPr txBox="true"/>
            <p:nvPr/>
          </p:nvSpPr>
          <p:spPr>
            <a:xfrm rot="0">
              <a:off x="0" y="85725"/>
              <a:ext cx="16514949" cy="4978123"/>
            </a:xfrm>
            <a:prstGeom prst="rect">
              <a:avLst/>
            </a:prstGeom>
          </p:spPr>
          <p:txBody>
            <a:bodyPr anchor="t" rtlCol="false" tIns="0" lIns="0" bIns="0" rIns="0">
              <a:spAutoFit/>
            </a:bodyPr>
            <a:lstStyle/>
            <a:p>
              <a:pPr>
                <a:lnSpc>
                  <a:spcPts val="9680"/>
                </a:lnSpc>
              </a:pPr>
              <a:r>
                <a:rPr lang="en-US" sz="8800">
                  <a:solidFill>
                    <a:srgbClr val="3EDAD8"/>
                  </a:solidFill>
                  <a:latin typeface="Aileron Heavy"/>
                </a:rPr>
                <a:t>Health Insurance  Money Prediction System</a:t>
              </a:r>
            </a:p>
          </p:txBody>
        </p:sp>
        <p:sp>
          <p:nvSpPr>
            <p:cNvPr name="TextBox 12" id="12"/>
            <p:cNvSpPr txBox="true"/>
            <p:nvPr/>
          </p:nvSpPr>
          <p:spPr>
            <a:xfrm rot="0">
              <a:off x="0" y="5432148"/>
              <a:ext cx="16514949" cy="647621"/>
            </a:xfrm>
            <a:prstGeom prst="rect">
              <a:avLst/>
            </a:prstGeom>
          </p:spPr>
          <p:txBody>
            <a:bodyPr anchor="t" rtlCol="false" tIns="0" lIns="0" bIns="0" rIns="0">
              <a:spAutoFit/>
            </a:bodyPr>
            <a:lstStyle/>
            <a:p>
              <a:pPr>
                <a:lnSpc>
                  <a:spcPts val="3900"/>
                </a:lnSpc>
              </a:pPr>
              <a:r>
                <a:rPr lang="en-US" sz="3000" spc="300">
                  <a:solidFill>
                    <a:srgbClr val="FFFFFF"/>
                  </a:solidFill>
                  <a:latin typeface="Aileron"/>
                </a:rPr>
                <a:t>AI POWERED MINI PROJECT</a:t>
              </a:r>
            </a:p>
          </p:txBody>
        </p:sp>
      </p:grpSp>
      <p:sp>
        <p:nvSpPr>
          <p:cNvPr name="TextBox 13" id="13"/>
          <p:cNvSpPr txBox="true"/>
          <p:nvPr/>
        </p:nvSpPr>
        <p:spPr>
          <a:xfrm rot="5400000">
            <a:off x="13937322" y="5688672"/>
            <a:ext cx="6643956" cy="495300"/>
          </a:xfrm>
          <a:prstGeom prst="rect">
            <a:avLst/>
          </a:prstGeom>
        </p:spPr>
        <p:txBody>
          <a:bodyPr anchor="t" rtlCol="false" tIns="0" lIns="0" bIns="0" rIns="0">
            <a:spAutoFit/>
          </a:bodyPr>
          <a:lstStyle/>
          <a:p>
            <a:pPr>
              <a:lnSpc>
                <a:spcPts val="3900"/>
              </a:lnSpc>
            </a:pPr>
            <a:r>
              <a:rPr lang="en-US" sz="3000" spc="300">
                <a:solidFill>
                  <a:srgbClr val="FFFFFF"/>
                </a:solidFill>
                <a:latin typeface="Aileron"/>
              </a:rPr>
              <a:t>Public Speaking 101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0473788" y="3079750"/>
            <a:ext cx="5718712" cy="1788042"/>
            <a:chOff x="0" y="0"/>
            <a:chExt cx="7624949" cy="2384056"/>
          </a:xfrm>
        </p:grpSpPr>
        <p:sp>
          <p:nvSpPr>
            <p:cNvPr name="TextBox 3" id="3"/>
            <p:cNvSpPr txBox="true"/>
            <p:nvPr/>
          </p:nvSpPr>
          <p:spPr>
            <a:xfrm rot="0">
              <a:off x="0" y="-28575"/>
              <a:ext cx="7624949" cy="672888"/>
            </a:xfrm>
            <a:prstGeom prst="rect">
              <a:avLst/>
            </a:prstGeom>
          </p:spPr>
          <p:txBody>
            <a:bodyPr anchor="t" rtlCol="false" tIns="0" lIns="0" bIns="0" rIns="0">
              <a:spAutoFit/>
            </a:bodyPr>
            <a:lstStyle/>
            <a:p>
              <a:pPr>
                <a:lnSpc>
                  <a:spcPts val="4160"/>
                </a:lnSpc>
              </a:pPr>
              <a:r>
                <a:rPr lang="en-US" sz="3200" spc="160">
                  <a:solidFill>
                    <a:srgbClr val="3EDAD8"/>
                  </a:solidFill>
                  <a:latin typeface="Aileron"/>
                </a:rPr>
                <a:t>EASY TO UNDERSTAND</a:t>
              </a:r>
            </a:p>
          </p:txBody>
        </p:sp>
        <p:sp>
          <p:nvSpPr>
            <p:cNvPr name="TextBox 4" id="4"/>
            <p:cNvSpPr txBox="true"/>
            <p:nvPr/>
          </p:nvSpPr>
          <p:spPr>
            <a:xfrm rot="0">
              <a:off x="0" y="800523"/>
              <a:ext cx="7624949" cy="1583533"/>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All generated policies are equipped with  detailed information which makes the user  to know all of its benifits. </a:t>
              </a:r>
            </a:p>
          </p:txBody>
        </p:sp>
      </p:grpSp>
      <p:grpSp>
        <p:nvGrpSpPr>
          <p:cNvPr name="Group 5" id="5"/>
          <p:cNvGrpSpPr/>
          <p:nvPr/>
        </p:nvGrpSpPr>
        <p:grpSpPr>
          <a:xfrm rot="0">
            <a:off x="2457450" y="3079750"/>
            <a:ext cx="5718712" cy="1378506"/>
            <a:chOff x="0" y="0"/>
            <a:chExt cx="7624949" cy="1838009"/>
          </a:xfrm>
        </p:grpSpPr>
        <p:sp>
          <p:nvSpPr>
            <p:cNvPr name="TextBox 6" id="6"/>
            <p:cNvSpPr txBox="true"/>
            <p:nvPr/>
          </p:nvSpPr>
          <p:spPr>
            <a:xfrm rot="0">
              <a:off x="0" y="-28575"/>
              <a:ext cx="7624949" cy="672888"/>
            </a:xfrm>
            <a:prstGeom prst="rect">
              <a:avLst/>
            </a:prstGeom>
          </p:spPr>
          <p:txBody>
            <a:bodyPr anchor="t" rtlCol="false" tIns="0" lIns="0" bIns="0" rIns="0">
              <a:spAutoFit/>
            </a:bodyPr>
            <a:lstStyle/>
            <a:p>
              <a:pPr>
                <a:lnSpc>
                  <a:spcPts val="4160"/>
                </a:lnSpc>
              </a:pPr>
              <a:r>
                <a:rPr lang="en-US" sz="3200" spc="160">
                  <a:solidFill>
                    <a:srgbClr val="3EDAD8"/>
                  </a:solidFill>
                  <a:latin typeface="Aileron"/>
                </a:rPr>
                <a:t>SIMPLIFIES STATISTICS</a:t>
              </a:r>
            </a:p>
          </p:txBody>
        </p:sp>
        <p:sp>
          <p:nvSpPr>
            <p:cNvPr name="TextBox 7" id="7"/>
            <p:cNvSpPr txBox="true"/>
            <p:nvPr/>
          </p:nvSpPr>
          <p:spPr>
            <a:xfrm rot="0">
              <a:off x="0" y="800523"/>
              <a:ext cx="7624949" cy="1037485"/>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Generates the best policies suitable with your entered data.</a:t>
              </a:r>
            </a:p>
          </p:txBody>
        </p:sp>
      </p:grpSp>
      <p:grpSp>
        <p:nvGrpSpPr>
          <p:cNvPr name="Group 8" id="8"/>
          <p:cNvGrpSpPr/>
          <p:nvPr/>
        </p:nvGrpSpPr>
        <p:grpSpPr>
          <a:xfrm rot="0">
            <a:off x="10473788" y="6521450"/>
            <a:ext cx="5718712" cy="1378506"/>
            <a:chOff x="0" y="0"/>
            <a:chExt cx="7624949" cy="1838009"/>
          </a:xfrm>
        </p:grpSpPr>
        <p:sp>
          <p:nvSpPr>
            <p:cNvPr name="TextBox 9" id="9"/>
            <p:cNvSpPr txBox="true"/>
            <p:nvPr/>
          </p:nvSpPr>
          <p:spPr>
            <a:xfrm rot="0">
              <a:off x="0" y="-28575"/>
              <a:ext cx="7624949" cy="672888"/>
            </a:xfrm>
            <a:prstGeom prst="rect">
              <a:avLst/>
            </a:prstGeom>
          </p:spPr>
          <p:txBody>
            <a:bodyPr anchor="t" rtlCol="false" tIns="0" lIns="0" bIns="0" rIns="0">
              <a:spAutoFit/>
            </a:bodyPr>
            <a:lstStyle/>
            <a:p>
              <a:pPr>
                <a:lnSpc>
                  <a:spcPts val="4160"/>
                </a:lnSpc>
              </a:pPr>
              <a:r>
                <a:rPr lang="en-US" sz="3200" spc="160">
                  <a:solidFill>
                    <a:srgbClr val="3EDAD8"/>
                  </a:solidFill>
                  <a:latin typeface="Aileron"/>
                </a:rPr>
                <a:t>MAKES AN IMPACT</a:t>
              </a:r>
            </a:p>
          </p:txBody>
        </p:sp>
        <p:sp>
          <p:nvSpPr>
            <p:cNvPr name="TextBox 10" id="10"/>
            <p:cNvSpPr txBox="true"/>
            <p:nvPr/>
          </p:nvSpPr>
          <p:spPr>
            <a:xfrm rot="0">
              <a:off x="0" y="800523"/>
              <a:ext cx="7624949" cy="1037485"/>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Allows user to know and get benifits of unknown facilities.</a:t>
              </a:r>
            </a:p>
          </p:txBody>
        </p:sp>
      </p:grpSp>
      <p:grpSp>
        <p:nvGrpSpPr>
          <p:cNvPr name="Group 11" id="11"/>
          <p:cNvGrpSpPr/>
          <p:nvPr/>
        </p:nvGrpSpPr>
        <p:grpSpPr>
          <a:xfrm rot="0">
            <a:off x="2457450" y="6521450"/>
            <a:ext cx="5718712" cy="1788042"/>
            <a:chOff x="0" y="0"/>
            <a:chExt cx="7624949" cy="2384056"/>
          </a:xfrm>
        </p:grpSpPr>
        <p:sp>
          <p:nvSpPr>
            <p:cNvPr name="TextBox 12" id="12"/>
            <p:cNvSpPr txBox="true"/>
            <p:nvPr/>
          </p:nvSpPr>
          <p:spPr>
            <a:xfrm rot="0">
              <a:off x="0" y="-28575"/>
              <a:ext cx="7624949" cy="672888"/>
            </a:xfrm>
            <a:prstGeom prst="rect">
              <a:avLst/>
            </a:prstGeom>
          </p:spPr>
          <p:txBody>
            <a:bodyPr anchor="t" rtlCol="false" tIns="0" lIns="0" bIns="0" rIns="0">
              <a:spAutoFit/>
            </a:bodyPr>
            <a:lstStyle/>
            <a:p>
              <a:pPr>
                <a:lnSpc>
                  <a:spcPts val="4160"/>
                </a:lnSpc>
              </a:pPr>
              <a:r>
                <a:rPr lang="en-US" sz="3200" spc="160">
                  <a:solidFill>
                    <a:srgbClr val="3EDAD8"/>
                  </a:solidFill>
                  <a:latin typeface="Aileron"/>
                </a:rPr>
                <a:t>AWARENESS</a:t>
              </a:r>
            </a:p>
          </p:txBody>
        </p:sp>
        <p:sp>
          <p:nvSpPr>
            <p:cNvPr name="TextBox 13" id="13"/>
            <p:cNvSpPr txBox="true"/>
            <p:nvPr/>
          </p:nvSpPr>
          <p:spPr>
            <a:xfrm rot="0">
              <a:off x="0" y="800523"/>
              <a:ext cx="7624949" cy="1583533"/>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the detailed information of the policies helps the users to know about hidden loops and terms of policies.</a:t>
              </a:r>
            </a:p>
          </p:txBody>
        </p:sp>
      </p:grpSp>
      <p:sp>
        <p:nvSpPr>
          <p:cNvPr name="TextBox 14" id="14"/>
          <p:cNvSpPr txBox="true"/>
          <p:nvPr/>
        </p:nvSpPr>
        <p:spPr>
          <a:xfrm rot="0">
            <a:off x="1028700" y="1002631"/>
            <a:ext cx="14291212" cy="876368"/>
          </a:xfrm>
          <a:prstGeom prst="rect">
            <a:avLst/>
          </a:prstGeom>
        </p:spPr>
        <p:txBody>
          <a:bodyPr anchor="t" rtlCol="false" tIns="0" lIns="0" bIns="0" rIns="0">
            <a:spAutoFit/>
          </a:bodyPr>
          <a:lstStyle/>
          <a:p>
            <a:pPr>
              <a:lnSpc>
                <a:spcPts val="6944"/>
              </a:lnSpc>
            </a:pPr>
            <a:r>
              <a:rPr lang="en-US" sz="5600" spc="-168">
                <a:solidFill>
                  <a:srgbClr val="3EDAD8"/>
                </a:solidFill>
                <a:latin typeface="Aileron Ultra-Bold"/>
              </a:rPr>
              <a:t>Advantages of  the System</a:t>
            </a:r>
          </a:p>
        </p:txBody>
      </p:sp>
      <p:sp>
        <p:nvSpPr>
          <p:cNvPr name="Freeform 15" id="15"/>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0" y="10124017"/>
            <a:ext cx="16192500" cy="172508"/>
            <a:chOff x="0" y="0"/>
            <a:chExt cx="4264691" cy="45434"/>
          </a:xfrm>
        </p:grpSpPr>
        <p:sp>
          <p:nvSpPr>
            <p:cNvPr name="Freeform 17" id="1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19" id="19"/>
          <p:cNvGrpSpPr/>
          <p:nvPr/>
        </p:nvGrpSpPr>
        <p:grpSpPr>
          <a:xfrm rot="0">
            <a:off x="16192500" y="0"/>
            <a:ext cx="2283181" cy="167947"/>
            <a:chOff x="0" y="0"/>
            <a:chExt cx="601332" cy="44233"/>
          </a:xfrm>
        </p:grpSpPr>
        <p:sp>
          <p:nvSpPr>
            <p:cNvPr name="Freeform 20" id="20"/>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Freeform 22" id="22"/>
          <p:cNvSpPr/>
          <p:nvPr/>
        </p:nvSpPr>
        <p:spPr>
          <a:xfrm flipH="false" flipV="false" rot="0">
            <a:off x="805434" y="3268724"/>
            <a:ext cx="1271016" cy="1000636"/>
          </a:xfrm>
          <a:custGeom>
            <a:avLst/>
            <a:gdLst/>
            <a:ahLst/>
            <a:cxnLst/>
            <a:rect r="r" b="b" t="t" l="l"/>
            <a:pathLst>
              <a:path h="1000636" w="1271016">
                <a:moveTo>
                  <a:pt x="0" y="0"/>
                </a:moveTo>
                <a:lnTo>
                  <a:pt x="1271016" y="0"/>
                </a:lnTo>
                <a:lnTo>
                  <a:pt x="1271016" y="1000637"/>
                </a:lnTo>
                <a:lnTo>
                  <a:pt x="0" y="10006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905984" y="6661731"/>
            <a:ext cx="1069916" cy="1069916"/>
          </a:xfrm>
          <a:custGeom>
            <a:avLst/>
            <a:gdLst/>
            <a:ahLst/>
            <a:cxnLst/>
            <a:rect r="r" b="b" t="t" l="l"/>
            <a:pathLst>
              <a:path h="1069916" w="1069916">
                <a:moveTo>
                  <a:pt x="0" y="0"/>
                </a:moveTo>
                <a:lnTo>
                  <a:pt x="1069916" y="0"/>
                </a:lnTo>
                <a:lnTo>
                  <a:pt x="1069916" y="1069916"/>
                </a:lnTo>
                <a:lnTo>
                  <a:pt x="0" y="1069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8774602" y="6731776"/>
            <a:ext cx="1130025" cy="1168259"/>
          </a:xfrm>
          <a:custGeom>
            <a:avLst/>
            <a:gdLst/>
            <a:ahLst/>
            <a:cxnLst/>
            <a:rect r="r" b="b" t="t" l="l"/>
            <a:pathLst>
              <a:path h="1168259" w="1130025">
                <a:moveTo>
                  <a:pt x="0" y="0"/>
                </a:moveTo>
                <a:lnTo>
                  <a:pt x="1130025" y="0"/>
                </a:lnTo>
                <a:lnTo>
                  <a:pt x="1130025" y="1168259"/>
                </a:lnTo>
                <a:lnTo>
                  <a:pt x="0" y="11682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8745323" y="3303977"/>
            <a:ext cx="1159303" cy="965384"/>
          </a:xfrm>
          <a:custGeom>
            <a:avLst/>
            <a:gdLst/>
            <a:ahLst/>
            <a:cxnLst/>
            <a:rect r="r" b="b" t="t" l="l"/>
            <a:pathLst>
              <a:path h="965384" w="1159303">
                <a:moveTo>
                  <a:pt x="0" y="0"/>
                </a:moveTo>
                <a:lnTo>
                  <a:pt x="1159304" y="0"/>
                </a:lnTo>
                <a:lnTo>
                  <a:pt x="1159304" y="965384"/>
                </a:lnTo>
                <a:lnTo>
                  <a:pt x="0" y="9653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5400000">
            <a:off x="13823682" y="5655706"/>
            <a:ext cx="6861712" cy="778988"/>
          </a:xfrm>
          <a:prstGeom prst="rect">
            <a:avLst/>
          </a:prstGeom>
        </p:spPr>
        <p:txBody>
          <a:bodyPr anchor="t" rtlCol="false" tIns="0" lIns="0" bIns="0" rIns="0">
            <a:spAutoFit/>
          </a:bodyPr>
          <a:lstStyle/>
          <a:p>
            <a:pPr algn="ctr">
              <a:lnSpc>
                <a:spcPts val="3120"/>
              </a:lnSpc>
            </a:pPr>
            <a:r>
              <a:rPr lang="en-US" sz="2400" spc="360">
                <a:solidFill>
                  <a:srgbClr val="FFFFFF"/>
                </a:solidFill>
                <a:latin typeface="Aileron"/>
              </a:rPr>
              <a:t>HEALTH INSURANCE MONEY PREDICTION</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034232" y="1771004"/>
            <a:ext cx="16299859" cy="6767746"/>
            <a:chOff x="0" y="0"/>
            <a:chExt cx="21733145" cy="9023661"/>
          </a:xfrm>
        </p:grpSpPr>
        <p:grpSp>
          <p:nvGrpSpPr>
            <p:cNvPr name="Group 3" id="3"/>
            <p:cNvGrpSpPr/>
            <p:nvPr/>
          </p:nvGrpSpPr>
          <p:grpSpPr>
            <a:xfrm rot="-5400000">
              <a:off x="18321725" y="1151211"/>
              <a:ext cx="4562630" cy="2260208"/>
              <a:chOff x="0" y="0"/>
              <a:chExt cx="653128" cy="323543"/>
            </a:xfrm>
          </p:grpSpPr>
          <p:sp>
            <p:nvSpPr>
              <p:cNvPr name="Freeform 4" id="4"/>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a:solidFill>
                  <a:srgbClr val="3EDAD8"/>
                </a:solidFill>
              </a:ln>
            </p:spPr>
          </p:sp>
          <p:sp>
            <p:nvSpPr>
              <p:cNvPr name="TextBox 5" id="5"/>
              <p:cNvSpPr txBox="true"/>
              <p:nvPr/>
            </p:nvSpPr>
            <p:spPr>
              <a:xfrm>
                <a:off x="0" y="-57150"/>
                <a:ext cx="660400" cy="742950"/>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8060119" y="101600"/>
              <a:ext cx="1526374" cy="4355580"/>
              <a:chOff x="0" y="0"/>
              <a:chExt cx="301506" cy="860362"/>
            </a:xfrm>
          </p:grpSpPr>
          <p:sp>
            <p:nvSpPr>
              <p:cNvPr name="Freeform 7" id="7"/>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191919"/>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AutoShape 9" id="9"/>
            <p:cNvSpPr/>
            <p:nvPr/>
          </p:nvSpPr>
          <p:spPr>
            <a:xfrm>
              <a:off x="0" y="50800"/>
              <a:ext cx="19485637" cy="0"/>
            </a:xfrm>
            <a:prstGeom prst="line">
              <a:avLst/>
            </a:prstGeom>
            <a:ln cap="flat" w="101600">
              <a:solidFill>
                <a:srgbClr val="3EDAD8"/>
              </a:solidFill>
              <a:prstDash val="solid"/>
              <a:headEnd type="none" len="sm" w="sm"/>
              <a:tailEnd type="none" len="sm" w="sm"/>
            </a:ln>
          </p:spPr>
        </p:sp>
        <p:grpSp>
          <p:nvGrpSpPr>
            <p:cNvPr name="Group 10" id="10"/>
            <p:cNvGrpSpPr/>
            <p:nvPr/>
          </p:nvGrpSpPr>
          <p:grpSpPr>
            <a:xfrm rot="5400000">
              <a:off x="-1151211" y="5612242"/>
              <a:ext cx="4562630" cy="2260208"/>
              <a:chOff x="0" y="0"/>
              <a:chExt cx="653128" cy="323543"/>
            </a:xfrm>
          </p:grpSpPr>
          <p:sp>
            <p:nvSpPr>
              <p:cNvPr name="Freeform 11" id="11"/>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a:solidFill>
                  <a:srgbClr val="3EDAD8"/>
                </a:solidFill>
              </a:ln>
            </p:spPr>
          </p:sp>
          <p:sp>
            <p:nvSpPr>
              <p:cNvPr name="TextBox 12" id="12"/>
              <p:cNvSpPr txBox="true"/>
              <p:nvPr/>
            </p:nvSpPr>
            <p:spPr>
              <a:xfrm>
                <a:off x="0" y="-57150"/>
                <a:ext cx="660400" cy="742950"/>
              </a:xfrm>
              <a:prstGeom prst="rect">
                <a:avLst/>
              </a:prstGeom>
            </p:spPr>
            <p:txBody>
              <a:bodyPr anchor="ctr" rtlCol="false" tIns="50800" lIns="50800" bIns="50800" rIns="50800"/>
              <a:lstStyle/>
              <a:p>
                <a:pPr algn="ctr">
                  <a:lnSpc>
                    <a:spcPts val="3299"/>
                  </a:lnSpc>
                </a:pPr>
              </a:p>
            </p:txBody>
          </p:sp>
        </p:grpSp>
        <p:grpSp>
          <p:nvGrpSpPr>
            <p:cNvPr name="Group 13" id="13"/>
            <p:cNvGrpSpPr/>
            <p:nvPr/>
          </p:nvGrpSpPr>
          <p:grpSpPr>
            <a:xfrm rot="0">
              <a:off x="2148775" y="4562630"/>
              <a:ext cx="1526374" cy="4355580"/>
              <a:chOff x="0" y="0"/>
              <a:chExt cx="301506" cy="860362"/>
            </a:xfrm>
          </p:grpSpPr>
          <p:sp>
            <p:nvSpPr>
              <p:cNvPr name="Freeform 14" id="14"/>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191919"/>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AutoShape 16" id="16"/>
            <p:cNvSpPr/>
            <p:nvPr/>
          </p:nvSpPr>
          <p:spPr>
            <a:xfrm flipV="true">
              <a:off x="2256088" y="8907139"/>
              <a:ext cx="19327696" cy="65722"/>
            </a:xfrm>
            <a:prstGeom prst="line">
              <a:avLst/>
            </a:prstGeom>
            <a:ln cap="flat" w="101600">
              <a:solidFill>
                <a:srgbClr val="3EDAD8"/>
              </a:solidFill>
              <a:prstDash val="solid"/>
              <a:headEnd type="none" len="sm" w="sm"/>
              <a:tailEnd type="none" len="sm" w="sm"/>
            </a:ln>
          </p:spPr>
        </p:sp>
        <p:sp>
          <p:nvSpPr>
            <p:cNvPr name="AutoShape 17" id="17"/>
            <p:cNvSpPr/>
            <p:nvPr/>
          </p:nvSpPr>
          <p:spPr>
            <a:xfrm>
              <a:off x="2148775" y="50800"/>
              <a:ext cx="0" cy="1107684"/>
            </a:xfrm>
            <a:prstGeom prst="line">
              <a:avLst/>
            </a:prstGeom>
            <a:ln cap="flat" w="101600">
              <a:solidFill>
                <a:srgbClr val="3EDAD8"/>
              </a:solidFill>
              <a:prstDash val="solid"/>
              <a:headEnd type="none" len="sm" w="sm"/>
              <a:tailEnd type="oval" len="lg" w="lg"/>
            </a:ln>
          </p:spPr>
        </p:sp>
        <p:sp>
          <p:nvSpPr>
            <p:cNvPr name="AutoShape 18" id="18"/>
            <p:cNvSpPr/>
            <p:nvPr/>
          </p:nvSpPr>
          <p:spPr>
            <a:xfrm>
              <a:off x="7186070" y="50800"/>
              <a:ext cx="0" cy="1107684"/>
            </a:xfrm>
            <a:prstGeom prst="line">
              <a:avLst/>
            </a:prstGeom>
            <a:ln cap="flat" w="101600">
              <a:solidFill>
                <a:srgbClr val="3EDAD8"/>
              </a:solidFill>
              <a:prstDash val="solid"/>
              <a:headEnd type="none" len="sm" w="sm"/>
              <a:tailEnd type="oval" len="lg" w="lg"/>
            </a:ln>
          </p:spPr>
        </p:sp>
        <p:sp>
          <p:nvSpPr>
            <p:cNvPr name="AutoShape 19" id="19"/>
            <p:cNvSpPr/>
            <p:nvPr/>
          </p:nvSpPr>
          <p:spPr>
            <a:xfrm>
              <a:off x="12261466" y="50800"/>
              <a:ext cx="0" cy="1107684"/>
            </a:xfrm>
            <a:prstGeom prst="line">
              <a:avLst/>
            </a:prstGeom>
            <a:ln cap="flat" w="101600">
              <a:solidFill>
                <a:srgbClr val="3EDAD8"/>
              </a:solidFill>
              <a:prstDash val="solid"/>
              <a:headEnd type="none" len="sm" w="sm"/>
              <a:tailEnd type="oval" len="lg" w="lg"/>
            </a:ln>
          </p:spPr>
        </p:sp>
        <p:sp>
          <p:nvSpPr>
            <p:cNvPr name="AutoShape 20" id="20"/>
            <p:cNvSpPr/>
            <p:nvPr/>
          </p:nvSpPr>
          <p:spPr>
            <a:xfrm>
              <a:off x="17387662" y="50800"/>
              <a:ext cx="0" cy="1107684"/>
            </a:xfrm>
            <a:prstGeom prst="line">
              <a:avLst/>
            </a:prstGeom>
            <a:ln cap="flat" w="101600">
              <a:solidFill>
                <a:srgbClr val="3EDAD8"/>
              </a:solidFill>
              <a:prstDash val="solid"/>
              <a:headEnd type="none" len="sm" w="sm"/>
              <a:tailEnd type="oval" len="lg" w="lg"/>
            </a:ln>
          </p:spPr>
        </p:sp>
        <p:sp>
          <p:nvSpPr>
            <p:cNvPr name="AutoShape 21" id="21"/>
            <p:cNvSpPr/>
            <p:nvPr/>
          </p:nvSpPr>
          <p:spPr>
            <a:xfrm flipV="true">
              <a:off x="4989167" y="7575152"/>
              <a:ext cx="0" cy="1107684"/>
            </a:xfrm>
            <a:prstGeom prst="line">
              <a:avLst/>
            </a:prstGeom>
            <a:ln cap="flat" w="101600">
              <a:solidFill>
                <a:srgbClr val="3EDAD8"/>
              </a:solidFill>
              <a:prstDash val="solid"/>
              <a:headEnd type="none" len="sm" w="sm"/>
              <a:tailEnd type="oval" len="lg" w="lg"/>
            </a:ln>
          </p:spPr>
        </p:sp>
        <p:sp>
          <p:nvSpPr>
            <p:cNvPr name="AutoShape 22" id="22"/>
            <p:cNvSpPr/>
            <p:nvPr/>
          </p:nvSpPr>
          <p:spPr>
            <a:xfrm flipV="true">
              <a:off x="10871200" y="7575152"/>
              <a:ext cx="0" cy="1107684"/>
            </a:xfrm>
            <a:prstGeom prst="line">
              <a:avLst/>
            </a:prstGeom>
            <a:ln cap="flat" w="101600">
              <a:solidFill>
                <a:srgbClr val="3EDAD8"/>
              </a:solidFill>
              <a:prstDash val="solid"/>
              <a:headEnd type="none" len="sm" w="sm"/>
              <a:tailEnd type="oval" len="lg" w="lg"/>
            </a:ln>
          </p:spPr>
        </p:sp>
        <p:sp>
          <p:nvSpPr>
            <p:cNvPr name="AutoShape 23" id="23"/>
            <p:cNvSpPr/>
            <p:nvPr/>
          </p:nvSpPr>
          <p:spPr>
            <a:xfrm flipV="true">
              <a:off x="15887133" y="7575152"/>
              <a:ext cx="0" cy="1107684"/>
            </a:xfrm>
            <a:prstGeom prst="line">
              <a:avLst/>
            </a:prstGeom>
            <a:ln cap="flat" w="101600">
              <a:solidFill>
                <a:srgbClr val="3EDAD8"/>
              </a:solidFill>
              <a:prstDash val="solid"/>
              <a:headEnd type="none" len="sm" w="sm"/>
              <a:tailEnd type="oval" len="lg" w="lg"/>
            </a:ln>
          </p:spPr>
        </p:sp>
        <p:sp>
          <p:nvSpPr>
            <p:cNvPr name="TextBox 24" id="24"/>
            <p:cNvSpPr txBox="true"/>
            <p:nvPr/>
          </p:nvSpPr>
          <p:spPr>
            <a:xfrm rot="0">
              <a:off x="6486113" y="3633582"/>
              <a:ext cx="10952349" cy="1819997"/>
            </a:xfrm>
            <a:prstGeom prst="rect">
              <a:avLst/>
            </a:prstGeom>
          </p:spPr>
          <p:txBody>
            <a:bodyPr anchor="t" rtlCol="false" tIns="0" lIns="0" bIns="0" rIns="0">
              <a:spAutoFit/>
            </a:bodyPr>
            <a:lstStyle/>
            <a:p>
              <a:pPr>
                <a:lnSpc>
                  <a:spcPts val="10911"/>
                </a:lnSpc>
              </a:pPr>
              <a:r>
                <a:rPr lang="en-US" sz="8799" spc="-263">
                  <a:solidFill>
                    <a:srgbClr val="3EDAD8"/>
                  </a:solidFill>
                  <a:latin typeface="Aileron Bold"/>
                </a:rPr>
                <a:t>Thank You</a:t>
              </a:r>
            </a:p>
          </p:txBody>
        </p:sp>
      </p:grpSp>
      <p:grpSp>
        <p:nvGrpSpPr>
          <p:cNvPr name="Group 25" id="25"/>
          <p:cNvGrpSpPr/>
          <p:nvPr/>
        </p:nvGrpSpPr>
        <p:grpSpPr>
          <a:xfrm rot="0">
            <a:off x="16192500" y="10137246"/>
            <a:ext cx="2283181" cy="167947"/>
            <a:chOff x="0" y="0"/>
            <a:chExt cx="601332" cy="44233"/>
          </a:xfrm>
        </p:grpSpPr>
        <p:sp>
          <p:nvSpPr>
            <p:cNvPr name="Freeform 26" id="2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28" id="28"/>
          <p:cNvGrpSpPr/>
          <p:nvPr/>
        </p:nvGrpSpPr>
        <p:grpSpPr>
          <a:xfrm rot="0">
            <a:off x="0" y="0"/>
            <a:ext cx="16192500" cy="172508"/>
            <a:chOff x="0" y="0"/>
            <a:chExt cx="4264691" cy="45434"/>
          </a:xfrm>
        </p:grpSpPr>
        <p:sp>
          <p:nvSpPr>
            <p:cNvPr name="Freeform 29" id="29"/>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30" id="30"/>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87681" y="10119053"/>
            <a:ext cx="2283181" cy="167947"/>
            <a:chOff x="0" y="0"/>
            <a:chExt cx="601332" cy="44233"/>
          </a:xfrm>
        </p:grpSpPr>
        <p:sp>
          <p:nvSpPr>
            <p:cNvPr name="Freeform 3" id="3"/>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2095500" y="0"/>
            <a:ext cx="16192500" cy="172508"/>
            <a:chOff x="0" y="0"/>
            <a:chExt cx="4264691" cy="45434"/>
          </a:xfrm>
        </p:grpSpPr>
        <p:sp>
          <p:nvSpPr>
            <p:cNvPr name="Freeform 6" id="6"/>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8" id="8"/>
          <p:cNvGrpSpPr/>
          <p:nvPr/>
        </p:nvGrpSpPr>
        <p:grpSpPr>
          <a:xfrm rot="0">
            <a:off x="10897857" y="4500937"/>
            <a:ext cx="4114800" cy="4114800"/>
            <a:chOff x="0" y="0"/>
            <a:chExt cx="5486400" cy="5486400"/>
          </a:xfrm>
        </p:grpSpPr>
        <p:sp>
          <p:nvSpPr>
            <p:cNvPr name="Freeform 9" id="9"/>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798396" y="798396"/>
              <a:ext cx="3889607" cy="3889607"/>
            </a:xfrm>
            <a:custGeom>
              <a:avLst/>
              <a:gdLst/>
              <a:ahLst/>
              <a:cxnLst/>
              <a:rect r="r" b="b" t="t" l="l"/>
              <a:pathLst>
                <a:path h="3889607" w="3889607">
                  <a:moveTo>
                    <a:pt x="0" y="0"/>
                  </a:moveTo>
                  <a:lnTo>
                    <a:pt x="3889608" y="0"/>
                  </a:lnTo>
                  <a:lnTo>
                    <a:pt x="3889608" y="3889608"/>
                  </a:lnTo>
                  <a:lnTo>
                    <a:pt x="0" y="3889608"/>
                  </a:lnTo>
                  <a:lnTo>
                    <a:pt x="0" y="0"/>
                  </a:lnTo>
                  <a:close/>
                </a:path>
              </a:pathLst>
            </a:custGeom>
            <a:blipFill>
              <a:blip r:embed="rId4"/>
              <a:stretch>
                <a:fillRect l="0" t="0" r="0" b="0"/>
              </a:stretch>
            </a:blipFill>
          </p:spPr>
        </p:sp>
      </p:grpSp>
      <p:sp>
        <p:nvSpPr>
          <p:cNvPr name="TextBox 11" id="11"/>
          <p:cNvSpPr txBox="true"/>
          <p:nvPr/>
        </p:nvSpPr>
        <p:spPr>
          <a:xfrm rot="0">
            <a:off x="7856589" y="1328858"/>
            <a:ext cx="8818808" cy="1201937"/>
          </a:xfrm>
          <a:prstGeom prst="rect">
            <a:avLst/>
          </a:prstGeom>
        </p:spPr>
        <p:txBody>
          <a:bodyPr anchor="t" rtlCol="false" tIns="0" lIns="0" bIns="0" rIns="0">
            <a:spAutoFit/>
          </a:bodyPr>
          <a:lstStyle/>
          <a:p>
            <a:pPr algn="l" marL="0" indent="0" lvl="0">
              <a:lnSpc>
                <a:spcPts val="3299"/>
              </a:lnSpc>
            </a:pPr>
            <a:r>
              <a:rPr lang="en-US" sz="2199" spc="65">
                <a:solidFill>
                  <a:srgbClr val="FFFFFF"/>
                </a:solidFill>
                <a:latin typeface="Aileron"/>
              </a:rPr>
              <a:t>For insurance providers, HICPS improves risk assessment and underwriting processes, helping them set appropriate premiums and maintain a sustainable business model.</a:t>
            </a:r>
          </a:p>
        </p:txBody>
      </p:sp>
      <p:sp>
        <p:nvSpPr>
          <p:cNvPr name="TextBox 12" id="12"/>
          <p:cNvSpPr txBox="true"/>
          <p:nvPr/>
        </p:nvSpPr>
        <p:spPr>
          <a:xfrm rot="0">
            <a:off x="1028700" y="853502"/>
            <a:ext cx="4665617" cy="2200275"/>
          </a:xfrm>
          <a:prstGeom prst="rect">
            <a:avLst/>
          </a:prstGeom>
        </p:spPr>
        <p:txBody>
          <a:bodyPr anchor="t" rtlCol="false" tIns="0" lIns="0" bIns="0" rIns="0">
            <a:spAutoFit/>
          </a:bodyPr>
          <a:lstStyle/>
          <a:p>
            <a:pPr>
              <a:lnSpc>
                <a:spcPts val="8640"/>
              </a:lnSpc>
            </a:pPr>
            <a:r>
              <a:rPr lang="en-US" sz="7200">
                <a:solidFill>
                  <a:srgbClr val="3EDAD8"/>
                </a:solidFill>
                <a:latin typeface="Aileron Bold"/>
              </a:rPr>
              <a:t>Group Members</a:t>
            </a:r>
          </a:p>
        </p:txBody>
      </p:sp>
      <p:sp>
        <p:nvSpPr>
          <p:cNvPr name="TextBox 13" id="13"/>
          <p:cNvSpPr txBox="true"/>
          <p:nvPr/>
        </p:nvSpPr>
        <p:spPr>
          <a:xfrm rot="0">
            <a:off x="556509" y="4405687"/>
            <a:ext cx="6412891" cy="3726558"/>
          </a:xfrm>
          <a:prstGeom prst="rect">
            <a:avLst/>
          </a:prstGeom>
        </p:spPr>
        <p:txBody>
          <a:bodyPr anchor="t" rtlCol="false" tIns="0" lIns="0" bIns="0" rIns="0">
            <a:spAutoFit/>
          </a:bodyPr>
          <a:lstStyle/>
          <a:p>
            <a:pPr marL="890588" indent="-445294" lvl="1">
              <a:lnSpc>
                <a:spcPts val="5981"/>
              </a:lnSpc>
              <a:buFont typeface="Arial"/>
              <a:buChar char="•"/>
            </a:pPr>
            <a:r>
              <a:rPr lang="en-US" sz="4125">
                <a:solidFill>
                  <a:srgbClr val="FFFFFF"/>
                </a:solidFill>
                <a:latin typeface="Lustria"/>
              </a:rPr>
              <a:t>Yash P. Chougule</a:t>
            </a:r>
          </a:p>
          <a:p>
            <a:pPr marL="890588" indent="-445294" lvl="1">
              <a:lnSpc>
                <a:spcPts val="5981"/>
              </a:lnSpc>
              <a:buFont typeface="Arial"/>
              <a:buChar char="•"/>
            </a:pPr>
            <a:r>
              <a:rPr lang="en-US" sz="4125">
                <a:solidFill>
                  <a:srgbClr val="FFFFFF"/>
                </a:solidFill>
                <a:latin typeface="Lustria"/>
              </a:rPr>
              <a:t>Pratik S. Sidnale</a:t>
            </a:r>
          </a:p>
          <a:p>
            <a:pPr marL="890588" indent="-445294" lvl="1">
              <a:lnSpc>
                <a:spcPts val="5981"/>
              </a:lnSpc>
              <a:buFont typeface="Arial"/>
              <a:buChar char="•"/>
            </a:pPr>
            <a:r>
              <a:rPr lang="en-US" sz="4125">
                <a:solidFill>
                  <a:srgbClr val="FFFFFF"/>
                </a:solidFill>
                <a:latin typeface="Lustria"/>
              </a:rPr>
              <a:t>Nidhish N. Patil</a:t>
            </a:r>
          </a:p>
          <a:p>
            <a:pPr marL="890588" indent="-445294" lvl="1">
              <a:lnSpc>
                <a:spcPts val="5981"/>
              </a:lnSpc>
              <a:buFont typeface="Arial"/>
              <a:buChar char="•"/>
            </a:pPr>
            <a:r>
              <a:rPr lang="en-US" sz="4125">
                <a:solidFill>
                  <a:srgbClr val="FFFFFF"/>
                </a:solidFill>
                <a:latin typeface="Lustria"/>
              </a:rPr>
              <a:t>Shirish S. Soude</a:t>
            </a:r>
          </a:p>
          <a:p>
            <a:pPr>
              <a:lnSpc>
                <a:spcPts val="598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526516" y="0"/>
            <a:ext cx="7761484" cy="10287000"/>
          </a:xfrm>
          <a:custGeom>
            <a:avLst/>
            <a:gdLst/>
            <a:ahLst/>
            <a:cxnLst/>
            <a:rect r="r" b="b" t="t" l="l"/>
            <a:pathLst>
              <a:path h="10287000" w="7761484">
                <a:moveTo>
                  <a:pt x="0" y="0"/>
                </a:moveTo>
                <a:lnTo>
                  <a:pt x="7761484" y="0"/>
                </a:lnTo>
                <a:lnTo>
                  <a:pt x="7761484" y="10287000"/>
                </a:lnTo>
                <a:lnTo>
                  <a:pt x="0" y="10287000"/>
                </a:lnTo>
                <a:lnTo>
                  <a:pt x="0" y="0"/>
                </a:lnTo>
                <a:close/>
              </a:path>
            </a:pathLst>
          </a:custGeom>
          <a:blipFill>
            <a:blip r:embed="rId2">
              <a:alphaModFix amt="40000"/>
            </a:blip>
            <a:stretch>
              <a:fillRect l="-61143" t="0" r="-117886" b="0"/>
            </a:stretch>
          </a:blipFill>
        </p:spPr>
      </p:sp>
      <p:grpSp>
        <p:nvGrpSpPr>
          <p:cNvPr name="Group 3" id="3"/>
          <p:cNvGrpSpPr/>
          <p:nvPr/>
        </p:nvGrpSpPr>
        <p:grpSpPr>
          <a:xfrm rot="0">
            <a:off x="11686317" y="728662"/>
            <a:ext cx="6099712" cy="1265511"/>
            <a:chOff x="0" y="0"/>
            <a:chExt cx="8132949" cy="1687348"/>
          </a:xfrm>
        </p:grpSpPr>
        <p:sp>
          <p:nvSpPr>
            <p:cNvPr name="TextBox 4" id="4"/>
            <p:cNvSpPr txBox="true"/>
            <p:nvPr/>
          </p:nvSpPr>
          <p:spPr>
            <a:xfrm rot="0">
              <a:off x="0" y="-47625"/>
              <a:ext cx="8132949" cy="1031426"/>
            </a:xfrm>
            <a:prstGeom prst="rect">
              <a:avLst/>
            </a:prstGeom>
          </p:spPr>
          <p:txBody>
            <a:bodyPr anchor="t" rtlCol="false" tIns="0" lIns="0" bIns="0" rIns="0">
              <a:spAutoFit/>
            </a:bodyPr>
            <a:lstStyle/>
            <a:p>
              <a:pPr algn="r">
                <a:lnSpc>
                  <a:spcPts val="6369"/>
                </a:lnSpc>
              </a:pPr>
              <a:r>
                <a:rPr lang="en-US" sz="4899" spc="146">
                  <a:solidFill>
                    <a:srgbClr val="3EDAD8"/>
                  </a:solidFill>
                  <a:latin typeface="Aileron Bold"/>
                </a:rPr>
                <a:t>What is AI ?</a:t>
              </a:r>
            </a:p>
          </p:txBody>
        </p:sp>
        <p:sp>
          <p:nvSpPr>
            <p:cNvPr name="TextBox 5" id="5"/>
            <p:cNvSpPr txBox="true"/>
            <p:nvPr/>
          </p:nvSpPr>
          <p:spPr>
            <a:xfrm rot="0">
              <a:off x="0" y="1195910"/>
              <a:ext cx="8132949" cy="491438"/>
            </a:xfrm>
            <a:prstGeom prst="rect">
              <a:avLst/>
            </a:prstGeom>
          </p:spPr>
          <p:txBody>
            <a:bodyPr anchor="t" rtlCol="false" tIns="0" lIns="0" bIns="0" rIns="0">
              <a:spAutoFit/>
            </a:bodyPr>
            <a:lstStyle/>
            <a:p>
              <a:pPr algn="r">
                <a:lnSpc>
                  <a:spcPts val="3299"/>
                </a:lnSpc>
              </a:pPr>
              <a:r>
                <a:rPr lang="en-US" sz="2199" spc="65">
                  <a:solidFill>
                    <a:srgbClr val="FFFFFF"/>
                  </a:solidFill>
                  <a:latin typeface="Aileron"/>
                </a:rPr>
                <a:t>What AI can do?</a:t>
              </a:r>
            </a:p>
          </p:txBody>
        </p:sp>
      </p:grpSp>
      <p:grpSp>
        <p:nvGrpSpPr>
          <p:cNvPr name="Group 6" id="6"/>
          <p:cNvGrpSpPr/>
          <p:nvPr/>
        </p:nvGrpSpPr>
        <p:grpSpPr>
          <a:xfrm rot="0">
            <a:off x="443153" y="1361418"/>
            <a:ext cx="8700847" cy="5242494"/>
            <a:chOff x="0" y="0"/>
            <a:chExt cx="11601130" cy="6989992"/>
          </a:xfrm>
        </p:grpSpPr>
        <p:sp>
          <p:nvSpPr>
            <p:cNvPr name="TextBox 7" id="7"/>
            <p:cNvSpPr txBox="true"/>
            <p:nvPr/>
          </p:nvSpPr>
          <p:spPr>
            <a:xfrm rot="0">
              <a:off x="9556588" y="4368783"/>
              <a:ext cx="2044542" cy="725989"/>
            </a:xfrm>
            <a:prstGeom prst="rect">
              <a:avLst/>
            </a:prstGeom>
          </p:spPr>
          <p:txBody>
            <a:bodyPr anchor="t" rtlCol="false" tIns="0" lIns="0" bIns="0" rIns="0">
              <a:spAutoFit/>
            </a:bodyPr>
            <a:lstStyle/>
            <a:p>
              <a:pPr algn="ctr" marL="0" indent="0" lvl="0">
                <a:lnSpc>
                  <a:spcPts val="2239"/>
                </a:lnSpc>
                <a:spcBef>
                  <a:spcPct val="0"/>
                </a:spcBef>
              </a:pPr>
              <a:r>
                <a:rPr lang="en-US" sz="1599" u="none">
                  <a:solidFill>
                    <a:srgbClr val="FFFFFF"/>
                  </a:solidFill>
                  <a:latin typeface="Aileron Regular"/>
                </a:rPr>
                <a:t>AI Powered Jobs</a:t>
              </a:r>
            </a:p>
            <a:p>
              <a:pPr algn="ctr" marL="0" indent="0" lvl="0">
                <a:lnSpc>
                  <a:spcPts val="2239"/>
                </a:lnSpc>
                <a:spcBef>
                  <a:spcPct val="0"/>
                </a:spcBef>
              </a:pPr>
              <a:r>
                <a:rPr lang="en-US" sz="1599" u="none">
                  <a:solidFill>
                    <a:srgbClr val="FFFFFF"/>
                  </a:solidFill>
                  <a:latin typeface="Aileron Regular"/>
                </a:rPr>
                <a:t>60%</a:t>
              </a:r>
            </a:p>
          </p:txBody>
        </p:sp>
        <p:sp>
          <p:nvSpPr>
            <p:cNvPr name="TextBox 8" id="8"/>
            <p:cNvSpPr txBox="true"/>
            <p:nvPr/>
          </p:nvSpPr>
          <p:spPr>
            <a:xfrm rot="0">
              <a:off x="0" y="1857120"/>
              <a:ext cx="1826484" cy="725989"/>
            </a:xfrm>
            <a:prstGeom prst="rect">
              <a:avLst/>
            </a:prstGeom>
          </p:spPr>
          <p:txBody>
            <a:bodyPr anchor="t" rtlCol="false" tIns="0" lIns="0" bIns="0" rIns="0">
              <a:spAutoFit/>
            </a:bodyPr>
            <a:lstStyle/>
            <a:p>
              <a:pPr algn="ctr" marL="0" indent="0" lvl="0">
                <a:lnSpc>
                  <a:spcPts val="2239"/>
                </a:lnSpc>
                <a:spcBef>
                  <a:spcPct val="0"/>
                </a:spcBef>
              </a:pPr>
              <a:r>
                <a:rPr lang="en-US" sz="1599" u="none">
                  <a:solidFill>
                    <a:srgbClr val="FFFFFF"/>
                  </a:solidFill>
                  <a:latin typeface="Aileron Regular"/>
                </a:rPr>
                <a:t>Human Labour</a:t>
              </a:r>
            </a:p>
            <a:p>
              <a:pPr algn="ctr" marL="0" indent="0" lvl="0">
                <a:lnSpc>
                  <a:spcPts val="2239"/>
                </a:lnSpc>
                <a:spcBef>
                  <a:spcPct val="0"/>
                </a:spcBef>
              </a:pPr>
              <a:r>
                <a:rPr lang="en-US" sz="1599" u="none">
                  <a:solidFill>
                    <a:srgbClr val="FFFFFF"/>
                  </a:solidFill>
                  <a:latin typeface="Aileron Regular"/>
                </a:rPr>
                <a:t>40%</a:t>
              </a:r>
            </a:p>
          </p:txBody>
        </p:sp>
        <p:grpSp>
          <p:nvGrpSpPr>
            <p:cNvPr name="Group 9" id="9"/>
            <p:cNvGrpSpPr>
              <a:grpSpLocks noChangeAspect="true"/>
            </p:cNvGrpSpPr>
            <p:nvPr/>
          </p:nvGrpSpPr>
          <p:grpSpPr>
            <a:xfrm rot="0">
              <a:off x="2196540" y="0"/>
              <a:ext cx="6989992" cy="6989992"/>
              <a:chOff x="0" y="0"/>
              <a:chExt cx="2540000" cy="2540000"/>
            </a:xfrm>
          </p:grpSpPr>
          <p:sp>
            <p:nvSpPr>
              <p:cNvPr name="Freeform 10" id="10"/>
              <p:cNvSpPr/>
              <p:nvPr/>
            </p:nvSpPr>
            <p:spPr>
              <a:xfrm flipH="false" flipV="false" rot="0">
                <a:off x="473094" y="0"/>
                <a:ext cx="2174686" cy="2634521"/>
              </a:xfrm>
              <a:custGeom>
                <a:avLst/>
                <a:gdLst/>
                <a:ahLst/>
                <a:cxnLst/>
                <a:rect r="r" b="b" t="t" l="l"/>
                <a:pathLst>
                  <a:path h="2634521" w="2174686">
                    <a:moveTo>
                      <a:pt x="796906" y="0"/>
                    </a:moveTo>
                    <a:cubicBezTo>
                      <a:pt x="1354914" y="0"/>
                      <a:pt x="1847555" y="364235"/>
                      <a:pt x="2011121" y="897733"/>
                    </a:cubicBezTo>
                    <a:cubicBezTo>
                      <a:pt x="2174686" y="1431230"/>
                      <a:pt x="1970855" y="2008997"/>
                      <a:pt x="1508737" y="2321759"/>
                    </a:cubicBezTo>
                    <a:cubicBezTo>
                      <a:pt x="1046618" y="2634521"/>
                      <a:pt x="434482" y="2609000"/>
                      <a:pt x="0" y="2258859"/>
                    </a:cubicBezTo>
                    <a:lnTo>
                      <a:pt x="398453" y="1764429"/>
                    </a:lnTo>
                    <a:cubicBezTo>
                      <a:pt x="615694" y="1939500"/>
                      <a:pt x="921762" y="1952260"/>
                      <a:pt x="1152821" y="1795880"/>
                    </a:cubicBezTo>
                    <a:cubicBezTo>
                      <a:pt x="1383880" y="1639499"/>
                      <a:pt x="1485796" y="1350615"/>
                      <a:pt x="1404013" y="1083866"/>
                    </a:cubicBezTo>
                    <a:cubicBezTo>
                      <a:pt x="1322231" y="817118"/>
                      <a:pt x="1075910" y="635000"/>
                      <a:pt x="796906" y="635000"/>
                    </a:cubicBezTo>
                    <a:close/>
                  </a:path>
                </a:pathLst>
              </a:custGeom>
              <a:solidFill>
                <a:srgbClr val="3EDAD8"/>
              </a:solidFill>
            </p:spPr>
          </p:sp>
          <p:sp>
            <p:nvSpPr>
              <p:cNvPr name="Freeform 11" id="11"/>
              <p:cNvSpPr/>
              <p:nvPr/>
            </p:nvSpPr>
            <p:spPr>
              <a:xfrm flipH="false" flipV="false" rot="0">
                <a:off x="-107848" y="0"/>
                <a:ext cx="1377785" cy="2297452"/>
              </a:xfrm>
              <a:custGeom>
                <a:avLst/>
                <a:gdLst/>
                <a:ahLst/>
                <a:cxnLst/>
                <a:rect r="r" b="b" t="t" l="l"/>
                <a:pathLst>
                  <a:path h="2297452" w="1377785">
                    <a:moveTo>
                      <a:pt x="631361" y="2297452"/>
                    </a:moveTo>
                    <a:cubicBezTo>
                      <a:pt x="186261" y="1974067"/>
                      <a:pt x="0" y="1400864"/>
                      <a:pt x="169987" y="877609"/>
                    </a:cubicBezTo>
                    <a:cubicBezTo>
                      <a:pt x="339973" y="354354"/>
                      <a:pt x="827547" y="55"/>
                      <a:pt x="1377721" y="0"/>
                    </a:cubicBezTo>
                    <a:lnTo>
                      <a:pt x="1377785" y="635000"/>
                    </a:lnTo>
                    <a:cubicBezTo>
                      <a:pt x="1102698" y="635028"/>
                      <a:pt x="858911" y="812177"/>
                      <a:pt x="773917" y="1073804"/>
                    </a:cubicBezTo>
                    <a:cubicBezTo>
                      <a:pt x="688924" y="1335432"/>
                      <a:pt x="782054" y="1622034"/>
                      <a:pt x="1004604" y="1783726"/>
                    </a:cubicBezTo>
                    <a:close/>
                  </a:path>
                </a:pathLst>
              </a:custGeom>
              <a:solidFill>
                <a:srgbClr val="00AECA"/>
              </a:solidFill>
            </p:spPr>
          </p:sp>
        </p:grpSp>
      </p:grpSp>
      <p:grpSp>
        <p:nvGrpSpPr>
          <p:cNvPr name="Group 12" id="12"/>
          <p:cNvGrpSpPr/>
          <p:nvPr/>
        </p:nvGrpSpPr>
        <p:grpSpPr>
          <a:xfrm rot="0">
            <a:off x="0" y="10119053"/>
            <a:ext cx="2095500" cy="193817"/>
            <a:chOff x="0" y="0"/>
            <a:chExt cx="551901" cy="51046"/>
          </a:xfrm>
        </p:grpSpPr>
        <p:sp>
          <p:nvSpPr>
            <p:cNvPr name="Freeform 13" id="13"/>
            <p:cNvSpPr/>
            <p:nvPr/>
          </p:nvSpPr>
          <p:spPr>
            <a:xfrm flipH="false" flipV="false" rot="0">
              <a:off x="0" y="0"/>
              <a:ext cx="551901" cy="51046"/>
            </a:xfrm>
            <a:custGeom>
              <a:avLst/>
              <a:gdLst/>
              <a:ahLst/>
              <a:cxnLst/>
              <a:rect r="r" b="b" t="t" l="l"/>
              <a:pathLst>
                <a:path h="51046" w="551901">
                  <a:moveTo>
                    <a:pt x="0" y="0"/>
                  </a:moveTo>
                  <a:lnTo>
                    <a:pt x="551901" y="0"/>
                  </a:lnTo>
                  <a:lnTo>
                    <a:pt x="551901" y="51046"/>
                  </a:lnTo>
                  <a:lnTo>
                    <a:pt x="0" y="51046"/>
                  </a:lnTo>
                  <a:close/>
                </a:path>
              </a:pathLst>
            </a:custGeom>
            <a:solidFill>
              <a:srgbClr val="3EDAD8"/>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15" id="15"/>
          <p:cNvGrpSpPr/>
          <p:nvPr/>
        </p:nvGrpSpPr>
        <p:grpSpPr>
          <a:xfrm rot="0">
            <a:off x="2095500" y="0"/>
            <a:ext cx="16192500" cy="172508"/>
            <a:chOff x="0" y="0"/>
            <a:chExt cx="4264691" cy="45434"/>
          </a:xfrm>
        </p:grpSpPr>
        <p:sp>
          <p:nvSpPr>
            <p:cNvPr name="Freeform 16" id="16"/>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18" id="18"/>
          <p:cNvGrpSpPr/>
          <p:nvPr/>
        </p:nvGrpSpPr>
        <p:grpSpPr>
          <a:xfrm rot="0">
            <a:off x="10867225" y="8409622"/>
            <a:ext cx="6392075" cy="1347186"/>
            <a:chOff x="0" y="0"/>
            <a:chExt cx="8522766" cy="1796248"/>
          </a:xfrm>
        </p:grpSpPr>
        <p:sp>
          <p:nvSpPr>
            <p:cNvPr name="TextBox 19" id="19"/>
            <p:cNvSpPr txBox="true"/>
            <p:nvPr/>
          </p:nvSpPr>
          <p:spPr>
            <a:xfrm rot="0">
              <a:off x="0" y="-57150"/>
              <a:ext cx="2331940" cy="502747"/>
            </a:xfrm>
            <a:prstGeom prst="rect">
              <a:avLst/>
            </a:prstGeom>
          </p:spPr>
          <p:txBody>
            <a:bodyPr anchor="t" rtlCol="false" tIns="0" lIns="0" bIns="0" rIns="0">
              <a:spAutoFit/>
            </a:bodyPr>
            <a:lstStyle/>
            <a:p>
              <a:pPr algn="l">
                <a:lnSpc>
                  <a:spcPts val="3100"/>
                </a:lnSpc>
              </a:pPr>
              <a:r>
                <a:rPr lang="en-US" sz="2214" spc="22">
                  <a:solidFill>
                    <a:srgbClr val="FFFFFF"/>
                  </a:solidFill>
                  <a:latin typeface="Lato Bold"/>
                </a:rPr>
                <a:t>DATE</a:t>
              </a:r>
            </a:p>
          </p:txBody>
        </p:sp>
        <p:sp>
          <p:nvSpPr>
            <p:cNvPr name="TextBox 20" id="20"/>
            <p:cNvSpPr txBox="true"/>
            <p:nvPr/>
          </p:nvSpPr>
          <p:spPr>
            <a:xfrm rot="0">
              <a:off x="0" y="772906"/>
              <a:ext cx="2331940" cy="502747"/>
            </a:xfrm>
            <a:prstGeom prst="rect">
              <a:avLst/>
            </a:prstGeom>
          </p:spPr>
          <p:txBody>
            <a:bodyPr anchor="t" rtlCol="false" tIns="0" lIns="0" bIns="0" rIns="0">
              <a:spAutoFit/>
            </a:bodyPr>
            <a:lstStyle/>
            <a:p>
              <a:pPr algn="l">
                <a:lnSpc>
                  <a:spcPts val="3100"/>
                </a:lnSpc>
              </a:pPr>
              <a:r>
                <a:rPr lang="en-US" sz="2214" spc="22">
                  <a:solidFill>
                    <a:srgbClr val="FFFFFF"/>
                  </a:solidFill>
                  <a:latin typeface="Lato Bold"/>
                </a:rPr>
                <a:t>CREATOR</a:t>
              </a:r>
            </a:p>
          </p:txBody>
        </p:sp>
        <p:sp>
          <p:nvSpPr>
            <p:cNvPr name="TextBox 21" id="21"/>
            <p:cNvSpPr txBox="true"/>
            <p:nvPr/>
          </p:nvSpPr>
          <p:spPr>
            <a:xfrm rot="0">
              <a:off x="2831432" y="772906"/>
              <a:ext cx="5691334" cy="1023342"/>
            </a:xfrm>
            <a:prstGeom prst="rect">
              <a:avLst/>
            </a:prstGeom>
          </p:spPr>
          <p:txBody>
            <a:bodyPr anchor="t" rtlCol="false" tIns="0" lIns="0" bIns="0" rIns="0">
              <a:spAutoFit/>
            </a:bodyPr>
            <a:lstStyle/>
            <a:p>
              <a:pPr algn="l">
                <a:lnSpc>
                  <a:spcPts val="3100"/>
                </a:lnSpc>
              </a:pPr>
              <a:r>
                <a:rPr lang="en-US" sz="2214" spc="22">
                  <a:solidFill>
                    <a:srgbClr val="FFFFFF"/>
                  </a:solidFill>
                  <a:latin typeface="Lato"/>
                </a:rPr>
                <a:t>Edward Feigenbaum and Joshua Lederberg</a:t>
              </a:r>
            </a:p>
          </p:txBody>
        </p:sp>
        <p:sp>
          <p:nvSpPr>
            <p:cNvPr name="TextBox 22" id="22"/>
            <p:cNvSpPr txBox="true"/>
            <p:nvPr/>
          </p:nvSpPr>
          <p:spPr>
            <a:xfrm rot="0">
              <a:off x="2831432" y="-57150"/>
              <a:ext cx="5691334" cy="502747"/>
            </a:xfrm>
            <a:prstGeom prst="rect">
              <a:avLst/>
            </a:prstGeom>
          </p:spPr>
          <p:txBody>
            <a:bodyPr anchor="t" rtlCol="false" tIns="0" lIns="0" bIns="0" rIns="0">
              <a:spAutoFit/>
            </a:bodyPr>
            <a:lstStyle/>
            <a:p>
              <a:pPr algn="l">
                <a:lnSpc>
                  <a:spcPts val="3100"/>
                </a:lnSpc>
              </a:pPr>
              <a:r>
                <a:rPr lang="en-US" sz="2214" spc="22">
                  <a:solidFill>
                    <a:srgbClr val="FFFFFF"/>
                  </a:solidFill>
                  <a:latin typeface="Lato"/>
                </a:rPr>
                <a:t>Oct</a:t>
              </a:r>
              <a:r>
                <a:rPr lang="en-US" sz="2214" spc="22">
                  <a:solidFill>
                    <a:srgbClr val="FFFFFF"/>
                  </a:solidFill>
                  <a:latin typeface="Lato"/>
                </a:rPr>
                <a:t>ober 25, 1965</a:t>
              </a:r>
            </a:p>
          </p:txBody>
        </p:sp>
      </p:grpSp>
      <p:sp>
        <p:nvSpPr>
          <p:cNvPr name="TextBox 23" id="23"/>
          <p:cNvSpPr txBox="true"/>
          <p:nvPr/>
        </p:nvSpPr>
        <p:spPr>
          <a:xfrm rot="0">
            <a:off x="744199" y="7678241"/>
            <a:ext cx="8823107" cy="1716405"/>
          </a:xfrm>
          <a:prstGeom prst="rect">
            <a:avLst/>
          </a:prstGeom>
        </p:spPr>
        <p:txBody>
          <a:bodyPr anchor="t" rtlCol="false" tIns="0" lIns="0" bIns="0" rIns="0">
            <a:spAutoFit/>
          </a:bodyPr>
          <a:lstStyle/>
          <a:p>
            <a:pPr algn="ctr">
              <a:lnSpc>
                <a:spcPts val="3375"/>
              </a:lnSpc>
            </a:pPr>
            <a:r>
              <a:rPr lang="en-US" sz="2700" spc="270">
                <a:solidFill>
                  <a:srgbClr val="FFFFFF"/>
                </a:solidFill>
                <a:latin typeface="Roboto Bold"/>
              </a:rPr>
              <a:t>ARTIFICIAL INTELLIGENCE IS A MACHINE’S ABILITY TO PERFORM THE COGNITIVE FUNCTIONS WE USUALLY ASSOCIATE WITH HUMAN MINDS.</a:t>
            </a:r>
          </a:p>
        </p:txBody>
      </p:sp>
      <p:sp>
        <p:nvSpPr>
          <p:cNvPr name="TextBox 24" id="24"/>
          <p:cNvSpPr txBox="true"/>
          <p:nvPr/>
        </p:nvSpPr>
        <p:spPr>
          <a:xfrm rot="0">
            <a:off x="320893" y="503872"/>
            <a:ext cx="8823107" cy="430530"/>
          </a:xfrm>
          <a:prstGeom prst="rect">
            <a:avLst/>
          </a:prstGeom>
        </p:spPr>
        <p:txBody>
          <a:bodyPr anchor="t" rtlCol="false" tIns="0" lIns="0" bIns="0" rIns="0">
            <a:spAutoFit/>
          </a:bodyPr>
          <a:lstStyle/>
          <a:p>
            <a:pPr algn="ctr">
              <a:lnSpc>
                <a:spcPts val="3375"/>
              </a:lnSpc>
            </a:pPr>
            <a:r>
              <a:rPr lang="en-US" sz="2700" spc="270">
                <a:solidFill>
                  <a:srgbClr val="FFFFFF"/>
                </a:solidFill>
                <a:latin typeface="Roboto Bold"/>
              </a:rPr>
              <a:t>SURVEY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4138930"/>
          </a:xfrm>
          <a:custGeom>
            <a:avLst/>
            <a:gdLst/>
            <a:ahLst/>
            <a:cxnLst/>
            <a:rect r="r" b="b" t="t" l="l"/>
            <a:pathLst>
              <a:path h="4138930" w="18288000">
                <a:moveTo>
                  <a:pt x="0" y="0"/>
                </a:moveTo>
                <a:lnTo>
                  <a:pt x="18288000" y="0"/>
                </a:lnTo>
                <a:lnTo>
                  <a:pt x="18288000" y="4138930"/>
                </a:lnTo>
                <a:lnTo>
                  <a:pt x="0" y="4138930"/>
                </a:lnTo>
                <a:lnTo>
                  <a:pt x="0" y="0"/>
                </a:lnTo>
                <a:close/>
              </a:path>
            </a:pathLst>
          </a:custGeom>
          <a:blipFill>
            <a:blip r:embed="rId2">
              <a:alphaModFix amt="30000"/>
            </a:blip>
            <a:stretch>
              <a:fillRect l="-8192" t="0" r="-6300" b="-237260"/>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9" id="9"/>
          <p:cNvGrpSpPr/>
          <p:nvPr/>
        </p:nvGrpSpPr>
        <p:grpSpPr>
          <a:xfrm rot="0">
            <a:off x="4983163" y="3315653"/>
            <a:ext cx="1479232" cy="1479232"/>
            <a:chOff x="0" y="0"/>
            <a:chExt cx="1972310" cy="1972310"/>
          </a:xfrm>
        </p:grpSpPr>
        <p:grpSp>
          <p:nvGrpSpPr>
            <p:cNvPr name="Group 10" id="10"/>
            <p:cNvGrpSpPr/>
            <p:nvPr/>
          </p:nvGrpSpPr>
          <p:grpSpPr>
            <a:xfrm rot="0">
              <a:off x="0" y="0"/>
              <a:ext cx="1972310" cy="1972310"/>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13" id="13"/>
            <p:cNvSpPr/>
            <p:nvPr/>
          </p:nvSpPr>
          <p:spPr>
            <a:xfrm flipH="false" flipV="false" rot="0">
              <a:off x="584238" y="399415"/>
              <a:ext cx="803834" cy="1173480"/>
            </a:xfrm>
            <a:custGeom>
              <a:avLst/>
              <a:gdLst/>
              <a:ahLst/>
              <a:cxnLst/>
              <a:rect r="r" b="b" t="t" l="l"/>
              <a:pathLst>
                <a:path h="1173480" w="803834">
                  <a:moveTo>
                    <a:pt x="0" y="0"/>
                  </a:moveTo>
                  <a:lnTo>
                    <a:pt x="803834" y="0"/>
                  </a:lnTo>
                  <a:lnTo>
                    <a:pt x="803834" y="1173480"/>
                  </a:lnTo>
                  <a:lnTo>
                    <a:pt x="0" y="117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4" id="14"/>
          <p:cNvGrpSpPr/>
          <p:nvPr/>
        </p:nvGrpSpPr>
        <p:grpSpPr>
          <a:xfrm rot="0">
            <a:off x="12394523" y="3315652"/>
            <a:ext cx="1479232" cy="1479232"/>
            <a:chOff x="0" y="0"/>
            <a:chExt cx="1972310" cy="1972310"/>
          </a:xfrm>
        </p:grpSpPr>
        <p:grpSp>
          <p:nvGrpSpPr>
            <p:cNvPr name="Group 15" id="15"/>
            <p:cNvGrpSpPr/>
            <p:nvPr/>
          </p:nvGrpSpPr>
          <p:grpSpPr>
            <a:xfrm rot="0">
              <a:off x="0" y="0"/>
              <a:ext cx="1972310" cy="197231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18" id="18"/>
            <p:cNvSpPr/>
            <p:nvPr/>
          </p:nvSpPr>
          <p:spPr>
            <a:xfrm flipH="false" flipV="false" rot="0">
              <a:off x="423853" y="525256"/>
              <a:ext cx="1124605" cy="984029"/>
            </a:xfrm>
            <a:custGeom>
              <a:avLst/>
              <a:gdLst/>
              <a:ahLst/>
              <a:cxnLst/>
              <a:rect r="r" b="b" t="t" l="l"/>
              <a:pathLst>
                <a:path h="984029" w="1124605">
                  <a:moveTo>
                    <a:pt x="0" y="0"/>
                  </a:moveTo>
                  <a:lnTo>
                    <a:pt x="1124604" y="0"/>
                  </a:lnTo>
                  <a:lnTo>
                    <a:pt x="1124604" y="984028"/>
                  </a:lnTo>
                  <a:lnTo>
                    <a:pt x="0" y="984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9" id="19"/>
          <p:cNvGrpSpPr/>
          <p:nvPr/>
        </p:nvGrpSpPr>
        <p:grpSpPr>
          <a:xfrm rot="0">
            <a:off x="15871603" y="3315652"/>
            <a:ext cx="1479232" cy="1479232"/>
            <a:chOff x="0" y="0"/>
            <a:chExt cx="1972310" cy="1972310"/>
          </a:xfrm>
        </p:grpSpPr>
        <p:grpSp>
          <p:nvGrpSpPr>
            <p:cNvPr name="Group 20" id="20"/>
            <p:cNvGrpSpPr/>
            <p:nvPr/>
          </p:nvGrpSpPr>
          <p:grpSpPr>
            <a:xfrm rot="0">
              <a:off x="0" y="0"/>
              <a:ext cx="1972310" cy="1972310"/>
              <a:chOff x="0" y="0"/>
              <a:chExt cx="812800" cy="812800"/>
            </a:xfrm>
          </p:grpSpPr>
          <p:sp>
            <p:nvSpPr>
              <p:cNvPr name="Freeform 21" id="2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23" id="23"/>
            <p:cNvSpPr/>
            <p:nvPr/>
          </p:nvSpPr>
          <p:spPr>
            <a:xfrm flipH="false" flipV="false" rot="0">
              <a:off x="435398" y="466513"/>
              <a:ext cx="1101513" cy="1101513"/>
            </a:xfrm>
            <a:custGeom>
              <a:avLst/>
              <a:gdLst/>
              <a:ahLst/>
              <a:cxnLst/>
              <a:rect r="r" b="b" t="t" l="l"/>
              <a:pathLst>
                <a:path h="1101513" w="1101513">
                  <a:moveTo>
                    <a:pt x="0" y="0"/>
                  </a:moveTo>
                  <a:lnTo>
                    <a:pt x="1101514" y="0"/>
                  </a:lnTo>
                  <a:lnTo>
                    <a:pt x="1101514" y="1101514"/>
                  </a:lnTo>
                  <a:lnTo>
                    <a:pt x="0" y="1101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4" id="24"/>
          <p:cNvGrpSpPr/>
          <p:nvPr/>
        </p:nvGrpSpPr>
        <p:grpSpPr>
          <a:xfrm rot="0">
            <a:off x="8704519" y="3315652"/>
            <a:ext cx="1479233" cy="1479233"/>
            <a:chOff x="0" y="0"/>
            <a:chExt cx="812800" cy="812800"/>
          </a:xfrm>
        </p:grpSpPr>
        <p:sp>
          <p:nvSpPr>
            <p:cNvPr name="Freeform 25" id="2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27" id="27"/>
          <p:cNvSpPr/>
          <p:nvPr/>
        </p:nvSpPr>
        <p:spPr>
          <a:xfrm flipH="false" flipV="false" rot="0">
            <a:off x="8968336" y="3611378"/>
            <a:ext cx="951598" cy="951598"/>
          </a:xfrm>
          <a:custGeom>
            <a:avLst/>
            <a:gdLst/>
            <a:ahLst/>
            <a:cxnLst/>
            <a:rect r="r" b="b" t="t" l="l"/>
            <a:pathLst>
              <a:path h="951598" w="951598">
                <a:moveTo>
                  <a:pt x="0" y="0"/>
                </a:moveTo>
                <a:lnTo>
                  <a:pt x="951599" y="0"/>
                </a:lnTo>
                <a:lnTo>
                  <a:pt x="951599" y="951599"/>
                </a:lnTo>
                <a:lnTo>
                  <a:pt x="0" y="9515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28" id="28"/>
          <p:cNvSpPr/>
          <p:nvPr/>
        </p:nvSpPr>
        <p:spPr>
          <a:xfrm flipV="true">
            <a:off x="5722779" y="4794885"/>
            <a:ext cx="0" cy="2072005"/>
          </a:xfrm>
          <a:prstGeom prst="line">
            <a:avLst/>
          </a:prstGeom>
          <a:ln cap="flat" w="76200">
            <a:solidFill>
              <a:srgbClr val="3EDAD8"/>
            </a:solidFill>
            <a:prstDash val="solid"/>
            <a:headEnd type="none" len="sm" w="sm"/>
            <a:tailEnd type="none" len="sm" w="sm"/>
          </a:ln>
        </p:spPr>
      </p:sp>
      <p:sp>
        <p:nvSpPr>
          <p:cNvPr name="AutoShape 29" id="29"/>
          <p:cNvSpPr/>
          <p:nvPr/>
        </p:nvSpPr>
        <p:spPr>
          <a:xfrm flipH="true" flipV="true">
            <a:off x="13134139" y="4794885"/>
            <a:ext cx="28923" cy="2072005"/>
          </a:xfrm>
          <a:prstGeom prst="line">
            <a:avLst/>
          </a:prstGeom>
          <a:ln cap="flat" w="76200">
            <a:solidFill>
              <a:srgbClr val="3EDAD8"/>
            </a:solidFill>
            <a:prstDash val="solid"/>
            <a:headEnd type="none" len="sm" w="sm"/>
            <a:tailEnd type="none" len="sm" w="sm"/>
          </a:ln>
        </p:spPr>
      </p:sp>
      <p:sp>
        <p:nvSpPr>
          <p:cNvPr name="AutoShape 30" id="30"/>
          <p:cNvSpPr/>
          <p:nvPr/>
        </p:nvSpPr>
        <p:spPr>
          <a:xfrm flipV="true">
            <a:off x="9443373" y="4794885"/>
            <a:ext cx="763" cy="2011171"/>
          </a:xfrm>
          <a:prstGeom prst="line">
            <a:avLst/>
          </a:prstGeom>
          <a:ln cap="flat" w="76200">
            <a:solidFill>
              <a:srgbClr val="2C92D5"/>
            </a:solidFill>
            <a:prstDash val="solid"/>
            <a:headEnd type="none" len="sm" w="sm"/>
            <a:tailEnd type="none" len="sm" w="sm"/>
          </a:ln>
        </p:spPr>
      </p:sp>
      <p:sp>
        <p:nvSpPr>
          <p:cNvPr name="AutoShape 31" id="31"/>
          <p:cNvSpPr/>
          <p:nvPr/>
        </p:nvSpPr>
        <p:spPr>
          <a:xfrm flipV="true">
            <a:off x="16611219" y="4794885"/>
            <a:ext cx="0" cy="2072005"/>
          </a:xfrm>
          <a:prstGeom prst="line">
            <a:avLst/>
          </a:prstGeom>
          <a:ln cap="flat" w="76200">
            <a:solidFill>
              <a:srgbClr val="13538A"/>
            </a:solidFill>
            <a:prstDash val="solid"/>
            <a:headEnd type="none" len="sm" w="sm"/>
            <a:tailEnd type="none" len="sm" w="sm"/>
          </a:ln>
        </p:spPr>
      </p:sp>
      <p:grpSp>
        <p:nvGrpSpPr>
          <p:cNvPr name="Group 32" id="32"/>
          <p:cNvGrpSpPr/>
          <p:nvPr/>
        </p:nvGrpSpPr>
        <p:grpSpPr>
          <a:xfrm rot="0">
            <a:off x="3048847" y="1165909"/>
            <a:ext cx="12246346" cy="1030507"/>
            <a:chOff x="0" y="0"/>
            <a:chExt cx="16328461" cy="1374009"/>
          </a:xfrm>
        </p:grpSpPr>
        <p:sp>
          <p:nvSpPr>
            <p:cNvPr name="TextBox 33" id="33"/>
            <p:cNvSpPr txBox="true"/>
            <p:nvPr/>
          </p:nvSpPr>
          <p:spPr>
            <a:xfrm rot="0">
              <a:off x="0" y="-38100"/>
              <a:ext cx="16328461" cy="764461"/>
            </a:xfrm>
            <a:prstGeom prst="rect">
              <a:avLst/>
            </a:prstGeom>
          </p:spPr>
          <p:txBody>
            <a:bodyPr anchor="t" rtlCol="false" tIns="0" lIns="0" bIns="0" rIns="0">
              <a:spAutoFit/>
            </a:bodyPr>
            <a:lstStyle/>
            <a:p>
              <a:pPr algn="ctr">
                <a:lnSpc>
                  <a:spcPts val="4680"/>
                </a:lnSpc>
              </a:pPr>
              <a:r>
                <a:rPr lang="en-US" sz="3600" spc="107">
                  <a:solidFill>
                    <a:srgbClr val="3EDAD8"/>
                  </a:solidFill>
                  <a:latin typeface="Aileron Heavy"/>
                </a:rPr>
                <a:t> Resources used in the Project</a:t>
              </a:r>
            </a:p>
          </p:txBody>
        </p:sp>
        <p:sp>
          <p:nvSpPr>
            <p:cNvPr name="TextBox 34" id="34"/>
            <p:cNvSpPr txBox="true"/>
            <p:nvPr/>
          </p:nvSpPr>
          <p:spPr>
            <a:xfrm rot="0">
              <a:off x="0" y="882571"/>
              <a:ext cx="16328461" cy="491438"/>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Health Insurance Suggestion System</a:t>
              </a:r>
            </a:p>
          </p:txBody>
        </p:sp>
      </p:grpSp>
      <p:grpSp>
        <p:nvGrpSpPr>
          <p:cNvPr name="Group 35" id="35"/>
          <p:cNvGrpSpPr/>
          <p:nvPr/>
        </p:nvGrpSpPr>
        <p:grpSpPr>
          <a:xfrm rot="0">
            <a:off x="4383560" y="6866890"/>
            <a:ext cx="2678438" cy="1716326"/>
            <a:chOff x="0" y="0"/>
            <a:chExt cx="3571251" cy="2288435"/>
          </a:xfrm>
        </p:grpSpPr>
        <p:sp>
          <p:nvSpPr>
            <p:cNvPr name="TextBox 36" id="36"/>
            <p:cNvSpPr txBox="true"/>
            <p:nvPr/>
          </p:nvSpPr>
          <p:spPr>
            <a:xfrm rot="0">
              <a:off x="0" y="1250950"/>
              <a:ext cx="3571251" cy="103748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Random Forest Model</a:t>
              </a:r>
            </a:p>
          </p:txBody>
        </p:sp>
        <p:grpSp>
          <p:nvGrpSpPr>
            <p:cNvPr name="Group 37" id="37"/>
            <p:cNvGrpSpPr/>
            <p:nvPr/>
          </p:nvGrpSpPr>
          <p:grpSpPr>
            <a:xfrm rot="0">
              <a:off x="1176872" y="0"/>
              <a:ext cx="1217507" cy="1217507"/>
              <a:chOff x="0" y="0"/>
              <a:chExt cx="812800" cy="812800"/>
            </a:xfrm>
          </p:grpSpPr>
          <p:sp>
            <p:nvSpPr>
              <p:cNvPr name="Freeform 38" id="3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name="TextBox 39" id="39"/>
              <p:cNvSpPr txBox="true"/>
              <p:nvPr/>
            </p:nvSpPr>
            <p:spPr>
              <a:xfrm>
                <a:off x="76200" y="47625"/>
                <a:ext cx="660400" cy="688975"/>
              </a:xfrm>
              <a:prstGeom prst="rect">
                <a:avLst/>
              </a:prstGeom>
            </p:spPr>
            <p:txBody>
              <a:bodyPr anchor="ctr" rtlCol="false" tIns="50800" lIns="50800" bIns="50800" rIns="50800"/>
              <a:lstStyle/>
              <a:p>
                <a:pPr algn="ctr" marL="0" indent="0" lvl="0">
                  <a:lnSpc>
                    <a:spcPts val="4160"/>
                  </a:lnSpc>
                  <a:spcBef>
                    <a:spcPct val="0"/>
                  </a:spcBef>
                </a:pPr>
                <a:r>
                  <a:rPr lang="en-US" sz="3200" spc="160">
                    <a:solidFill>
                      <a:srgbClr val="3EDAD8"/>
                    </a:solidFill>
                    <a:latin typeface="Aileron Bold"/>
                  </a:rPr>
                  <a:t>2</a:t>
                </a:r>
              </a:p>
            </p:txBody>
          </p:sp>
        </p:grpSp>
      </p:grpSp>
      <p:sp>
        <p:nvSpPr>
          <p:cNvPr name="TextBox 40" id="40"/>
          <p:cNvSpPr txBox="true"/>
          <p:nvPr/>
        </p:nvSpPr>
        <p:spPr>
          <a:xfrm rot="0">
            <a:off x="11824747" y="7790815"/>
            <a:ext cx="2676631" cy="382866"/>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PySimple GUI</a:t>
            </a:r>
          </a:p>
        </p:txBody>
      </p:sp>
      <p:grpSp>
        <p:nvGrpSpPr>
          <p:cNvPr name="Group 41" id="41"/>
          <p:cNvGrpSpPr/>
          <p:nvPr/>
        </p:nvGrpSpPr>
        <p:grpSpPr>
          <a:xfrm rot="0">
            <a:off x="12677574" y="6866890"/>
            <a:ext cx="913130" cy="913130"/>
            <a:chOff x="0" y="0"/>
            <a:chExt cx="812800" cy="812800"/>
          </a:xfrm>
        </p:grpSpPr>
        <p:sp>
          <p:nvSpPr>
            <p:cNvPr name="Freeform 42" id="4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name="TextBox 43" id="43"/>
            <p:cNvSpPr txBox="true"/>
            <p:nvPr/>
          </p:nvSpPr>
          <p:spPr>
            <a:xfrm>
              <a:off x="76200" y="47625"/>
              <a:ext cx="660400" cy="688975"/>
            </a:xfrm>
            <a:prstGeom prst="rect">
              <a:avLst/>
            </a:prstGeom>
          </p:spPr>
          <p:txBody>
            <a:bodyPr anchor="ctr" rtlCol="false" tIns="50800" lIns="50800" bIns="50800" rIns="50800"/>
            <a:lstStyle/>
            <a:p>
              <a:pPr algn="ctr" marL="0" indent="0" lvl="0">
                <a:lnSpc>
                  <a:spcPts val="4160"/>
                </a:lnSpc>
                <a:spcBef>
                  <a:spcPct val="0"/>
                </a:spcBef>
              </a:pPr>
              <a:r>
                <a:rPr lang="en-US" sz="3200" spc="160">
                  <a:solidFill>
                    <a:srgbClr val="3EDAD8"/>
                  </a:solidFill>
                  <a:latin typeface="Aileron Bold"/>
                </a:rPr>
                <a:t>4</a:t>
              </a:r>
            </a:p>
          </p:txBody>
        </p:sp>
      </p:grpSp>
      <p:sp>
        <p:nvSpPr>
          <p:cNvPr name="TextBox 44" id="44"/>
          <p:cNvSpPr txBox="true"/>
          <p:nvPr/>
        </p:nvSpPr>
        <p:spPr>
          <a:xfrm rot="0">
            <a:off x="8105057" y="7729981"/>
            <a:ext cx="2676631" cy="382866"/>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Linear Regression</a:t>
            </a:r>
          </a:p>
        </p:txBody>
      </p:sp>
      <p:grpSp>
        <p:nvGrpSpPr>
          <p:cNvPr name="Group 45" id="45"/>
          <p:cNvGrpSpPr/>
          <p:nvPr/>
        </p:nvGrpSpPr>
        <p:grpSpPr>
          <a:xfrm rot="0">
            <a:off x="8978372" y="6806056"/>
            <a:ext cx="913130" cy="913130"/>
            <a:chOff x="0" y="0"/>
            <a:chExt cx="812800" cy="812800"/>
          </a:xfrm>
        </p:grpSpPr>
        <p:sp>
          <p:nvSpPr>
            <p:cNvPr name="Freeform 46" id="4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name="TextBox 47" id="47"/>
            <p:cNvSpPr txBox="true"/>
            <p:nvPr/>
          </p:nvSpPr>
          <p:spPr>
            <a:xfrm>
              <a:off x="76200" y="47625"/>
              <a:ext cx="660400" cy="688975"/>
            </a:xfrm>
            <a:prstGeom prst="rect">
              <a:avLst/>
            </a:prstGeom>
          </p:spPr>
          <p:txBody>
            <a:bodyPr anchor="ctr" rtlCol="false" tIns="50800" lIns="50800" bIns="50800" rIns="50800"/>
            <a:lstStyle/>
            <a:p>
              <a:pPr algn="ctr" marL="0" indent="0" lvl="0">
                <a:lnSpc>
                  <a:spcPts val="4160"/>
                </a:lnSpc>
                <a:spcBef>
                  <a:spcPct val="0"/>
                </a:spcBef>
              </a:pPr>
              <a:r>
                <a:rPr lang="en-US" sz="3200" spc="160">
                  <a:solidFill>
                    <a:srgbClr val="3EDAD8"/>
                  </a:solidFill>
                  <a:latin typeface="Aileron Bold"/>
                </a:rPr>
                <a:t>3</a:t>
              </a:r>
            </a:p>
          </p:txBody>
        </p:sp>
      </p:grpSp>
      <p:grpSp>
        <p:nvGrpSpPr>
          <p:cNvPr name="Group 48" id="48"/>
          <p:cNvGrpSpPr/>
          <p:nvPr/>
        </p:nvGrpSpPr>
        <p:grpSpPr>
          <a:xfrm rot="0">
            <a:off x="15272904" y="6866890"/>
            <a:ext cx="2676631" cy="1716405"/>
            <a:chOff x="0" y="0"/>
            <a:chExt cx="3568842" cy="2288540"/>
          </a:xfrm>
        </p:grpSpPr>
        <p:sp>
          <p:nvSpPr>
            <p:cNvPr name="TextBox 49" id="49"/>
            <p:cNvSpPr txBox="true"/>
            <p:nvPr/>
          </p:nvSpPr>
          <p:spPr>
            <a:xfrm rot="0">
              <a:off x="0" y="1250950"/>
              <a:ext cx="3568842"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End of Development</a:t>
              </a:r>
            </a:p>
          </p:txBody>
        </p:sp>
        <p:grpSp>
          <p:nvGrpSpPr>
            <p:cNvPr name="Group 50" id="50"/>
            <p:cNvGrpSpPr/>
            <p:nvPr/>
          </p:nvGrpSpPr>
          <p:grpSpPr>
            <a:xfrm rot="0">
              <a:off x="1189991" y="0"/>
              <a:ext cx="1217507" cy="1217507"/>
              <a:chOff x="0" y="0"/>
              <a:chExt cx="812800" cy="812800"/>
            </a:xfrm>
          </p:grpSpPr>
          <p:sp>
            <p:nvSpPr>
              <p:cNvPr name="Freeform 51" id="5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name="TextBox 52" id="52"/>
              <p:cNvSpPr txBox="true"/>
              <p:nvPr/>
            </p:nvSpPr>
            <p:spPr>
              <a:xfrm>
                <a:off x="76200" y="47625"/>
                <a:ext cx="660400" cy="688975"/>
              </a:xfrm>
              <a:prstGeom prst="rect">
                <a:avLst/>
              </a:prstGeom>
            </p:spPr>
            <p:txBody>
              <a:bodyPr anchor="ctr" rtlCol="false" tIns="50800" lIns="50800" bIns="50800" rIns="50800"/>
              <a:lstStyle/>
              <a:p>
                <a:pPr algn="ctr" marL="0" indent="0" lvl="0">
                  <a:lnSpc>
                    <a:spcPts val="4160"/>
                  </a:lnSpc>
                  <a:spcBef>
                    <a:spcPct val="0"/>
                  </a:spcBef>
                </a:pPr>
                <a:r>
                  <a:rPr lang="en-US" sz="3200" spc="160">
                    <a:solidFill>
                      <a:srgbClr val="3EDAD8"/>
                    </a:solidFill>
                    <a:latin typeface="Aileron Bold"/>
                  </a:rPr>
                  <a:t>5</a:t>
                </a:r>
              </a:p>
            </p:txBody>
          </p:sp>
        </p:grpSp>
      </p:grpSp>
      <p:grpSp>
        <p:nvGrpSpPr>
          <p:cNvPr name="Group 53" id="53"/>
          <p:cNvGrpSpPr/>
          <p:nvPr/>
        </p:nvGrpSpPr>
        <p:grpSpPr>
          <a:xfrm rot="0">
            <a:off x="1533018" y="3315653"/>
            <a:ext cx="1479232" cy="1479232"/>
            <a:chOff x="0" y="0"/>
            <a:chExt cx="1972310" cy="1972310"/>
          </a:xfrm>
        </p:grpSpPr>
        <p:grpSp>
          <p:nvGrpSpPr>
            <p:cNvPr name="Group 54" id="54"/>
            <p:cNvGrpSpPr/>
            <p:nvPr/>
          </p:nvGrpSpPr>
          <p:grpSpPr>
            <a:xfrm rot="0">
              <a:off x="0" y="0"/>
              <a:ext cx="1972310" cy="1972310"/>
              <a:chOff x="0" y="0"/>
              <a:chExt cx="812800" cy="812800"/>
            </a:xfrm>
          </p:grpSpPr>
          <p:sp>
            <p:nvSpPr>
              <p:cNvPr name="Freeform 55" id="5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name="TextBox 56" id="56"/>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57" id="57"/>
            <p:cNvSpPr/>
            <p:nvPr/>
          </p:nvSpPr>
          <p:spPr>
            <a:xfrm flipH="false" flipV="false" rot="0">
              <a:off x="386865" y="558813"/>
              <a:ext cx="1198581" cy="916914"/>
            </a:xfrm>
            <a:custGeom>
              <a:avLst/>
              <a:gdLst/>
              <a:ahLst/>
              <a:cxnLst/>
              <a:rect r="r" b="b" t="t" l="l"/>
              <a:pathLst>
                <a:path h="916914" w="1198581">
                  <a:moveTo>
                    <a:pt x="0" y="0"/>
                  </a:moveTo>
                  <a:lnTo>
                    <a:pt x="1198580" y="0"/>
                  </a:lnTo>
                  <a:lnTo>
                    <a:pt x="1198580" y="916914"/>
                  </a:lnTo>
                  <a:lnTo>
                    <a:pt x="0" y="9169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AutoShape 58" id="58"/>
          <p:cNvSpPr/>
          <p:nvPr/>
        </p:nvSpPr>
        <p:spPr>
          <a:xfrm flipV="true">
            <a:off x="2272634" y="4794885"/>
            <a:ext cx="0" cy="2052955"/>
          </a:xfrm>
          <a:prstGeom prst="line">
            <a:avLst/>
          </a:prstGeom>
          <a:ln cap="flat" w="76200">
            <a:solidFill>
              <a:srgbClr val="3EDAD8"/>
            </a:solidFill>
            <a:prstDash val="solid"/>
            <a:headEnd type="none" len="sm" w="sm"/>
            <a:tailEnd type="none" len="sm" w="sm"/>
          </a:ln>
        </p:spPr>
      </p:sp>
      <p:grpSp>
        <p:nvGrpSpPr>
          <p:cNvPr name="Group 59" id="59"/>
          <p:cNvGrpSpPr/>
          <p:nvPr/>
        </p:nvGrpSpPr>
        <p:grpSpPr>
          <a:xfrm rot="0">
            <a:off x="934319" y="6847840"/>
            <a:ext cx="2676631" cy="1648381"/>
            <a:chOff x="0" y="0"/>
            <a:chExt cx="3568842" cy="2197842"/>
          </a:xfrm>
        </p:grpSpPr>
        <p:grpSp>
          <p:nvGrpSpPr>
            <p:cNvPr name="Group 60" id="60"/>
            <p:cNvGrpSpPr/>
            <p:nvPr/>
          </p:nvGrpSpPr>
          <p:grpSpPr>
            <a:xfrm rot="0">
              <a:off x="1175668" y="0"/>
              <a:ext cx="1217507" cy="1217507"/>
              <a:chOff x="0" y="0"/>
              <a:chExt cx="812800" cy="812800"/>
            </a:xfrm>
          </p:grpSpPr>
          <p:sp>
            <p:nvSpPr>
              <p:cNvPr name="Freeform 61" id="6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name="TextBox 62" id="62"/>
              <p:cNvSpPr txBox="true"/>
              <p:nvPr/>
            </p:nvSpPr>
            <p:spPr>
              <a:xfrm>
                <a:off x="76200" y="47625"/>
                <a:ext cx="660400" cy="688975"/>
              </a:xfrm>
              <a:prstGeom prst="rect">
                <a:avLst/>
              </a:prstGeom>
            </p:spPr>
            <p:txBody>
              <a:bodyPr anchor="ctr" rtlCol="false" tIns="50800" lIns="50800" bIns="50800" rIns="50800"/>
              <a:lstStyle/>
              <a:p>
                <a:pPr algn="ctr" marL="0" indent="0" lvl="0">
                  <a:lnSpc>
                    <a:spcPts val="4160"/>
                  </a:lnSpc>
                  <a:spcBef>
                    <a:spcPct val="0"/>
                  </a:spcBef>
                </a:pPr>
                <a:r>
                  <a:rPr lang="en-US" sz="3200" spc="160" u="none">
                    <a:solidFill>
                      <a:srgbClr val="3EDAD8"/>
                    </a:solidFill>
                    <a:latin typeface="Aileron Bold"/>
                  </a:rPr>
                  <a:t>1</a:t>
                </a:r>
              </a:p>
            </p:txBody>
          </p:sp>
        </p:grpSp>
        <p:sp>
          <p:nvSpPr>
            <p:cNvPr name="TextBox 63" id="63"/>
            <p:cNvSpPr txBox="true"/>
            <p:nvPr/>
          </p:nvSpPr>
          <p:spPr>
            <a:xfrm rot="0">
              <a:off x="0" y="1160357"/>
              <a:ext cx="3568842" cy="103748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Supervised Learning</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87636" y="0"/>
            <a:ext cx="8000364" cy="10287000"/>
          </a:xfrm>
          <a:prstGeom prst="rect">
            <a:avLst/>
          </a:prstGeom>
          <a:solidFill>
            <a:srgbClr val="3EDAD8"/>
          </a:solidFill>
        </p:spPr>
      </p:sp>
      <p:sp>
        <p:nvSpPr>
          <p:cNvPr name="Freeform 3" id="3"/>
          <p:cNvSpPr/>
          <p:nvPr/>
        </p:nvSpPr>
        <p:spPr>
          <a:xfrm flipH="false" flipV="false" rot="0">
            <a:off x="10287636" y="0"/>
            <a:ext cx="5922550" cy="10287000"/>
          </a:xfrm>
          <a:custGeom>
            <a:avLst/>
            <a:gdLst/>
            <a:ahLst/>
            <a:cxnLst/>
            <a:rect r="r" b="b" t="t" l="l"/>
            <a:pathLst>
              <a:path h="10287000" w="5922550">
                <a:moveTo>
                  <a:pt x="0" y="0"/>
                </a:moveTo>
                <a:lnTo>
                  <a:pt x="5922551" y="0"/>
                </a:lnTo>
                <a:lnTo>
                  <a:pt x="5922551" y="10287000"/>
                </a:lnTo>
                <a:lnTo>
                  <a:pt x="0" y="10287000"/>
                </a:lnTo>
                <a:lnTo>
                  <a:pt x="0" y="0"/>
                </a:lnTo>
                <a:close/>
              </a:path>
            </a:pathLst>
          </a:custGeom>
          <a:blipFill>
            <a:blip r:embed="rId2">
              <a:alphaModFix amt="80000"/>
            </a:blip>
            <a:stretch>
              <a:fillRect l="-79128" t="0" r="-81084" b="0"/>
            </a:stretch>
          </a:blipFill>
        </p:spPr>
      </p:sp>
      <p:grpSp>
        <p:nvGrpSpPr>
          <p:cNvPr name="Group 4" id="4"/>
          <p:cNvGrpSpPr/>
          <p:nvPr/>
        </p:nvGrpSpPr>
        <p:grpSpPr>
          <a:xfrm rot="0">
            <a:off x="0" y="102420"/>
            <a:ext cx="3620425" cy="70088"/>
            <a:chOff x="0" y="0"/>
            <a:chExt cx="953528" cy="18459"/>
          </a:xfrm>
        </p:grpSpPr>
        <p:sp>
          <p:nvSpPr>
            <p:cNvPr name="Freeform 5" id="5"/>
            <p:cNvSpPr/>
            <p:nvPr/>
          </p:nvSpPr>
          <p:spPr>
            <a:xfrm flipH="false" flipV="false" rot="0">
              <a:off x="0" y="0"/>
              <a:ext cx="953528" cy="18459"/>
            </a:xfrm>
            <a:custGeom>
              <a:avLst/>
              <a:gdLst/>
              <a:ahLst/>
              <a:cxnLst/>
              <a:rect r="r" b="b" t="t" l="l"/>
              <a:pathLst>
                <a:path h="18459" w="953528">
                  <a:moveTo>
                    <a:pt x="0" y="0"/>
                  </a:moveTo>
                  <a:lnTo>
                    <a:pt x="953528" y="0"/>
                  </a:lnTo>
                  <a:lnTo>
                    <a:pt x="953528" y="18459"/>
                  </a:lnTo>
                  <a:lnTo>
                    <a:pt x="0" y="18459"/>
                  </a:lnTo>
                  <a:close/>
                </a:path>
              </a:pathLst>
            </a:custGeom>
            <a:solidFill>
              <a:srgbClr val="000000">
                <a:alpha val="0"/>
              </a:srgbClr>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Freeform 7" id="7"/>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8214262" cy="2268435"/>
          </a:xfrm>
          <a:prstGeom prst="rect">
            <a:avLst/>
          </a:prstGeom>
        </p:spPr>
        <p:txBody>
          <a:bodyPr anchor="t" rtlCol="false" tIns="0" lIns="0" bIns="0" rIns="0">
            <a:spAutoFit/>
          </a:bodyPr>
          <a:lstStyle/>
          <a:p>
            <a:pPr>
              <a:lnSpc>
                <a:spcPts val="8928"/>
              </a:lnSpc>
            </a:pPr>
            <a:r>
              <a:rPr lang="en-US" sz="7200" spc="-215">
                <a:solidFill>
                  <a:srgbClr val="3EDAD8"/>
                </a:solidFill>
                <a:latin typeface="Aileron Ultra-Bold"/>
              </a:rPr>
              <a:t>Supervised Learning</a:t>
            </a:r>
          </a:p>
        </p:txBody>
      </p:sp>
      <p:grpSp>
        <p:nvGrpSpPr>
          <p:cNvPr name="Group 9" id="9"/>
          <p:cNvGrpSpPr/>
          <p:nvPr/>
        </p:nvGrpSpPr>
        <p:grpSpPr>
          <a:xfrm rot="0">
            <a:off x="929738" y="4554540"/>
            <a:ext cx="8214262" cy="4306792"/>
            <a:chOff x="0" y="0"/>
            <a:chExt cx="10952349" cy="5742389"/>
          </a:xfrm>
        </p:grpSpPr>
        <p:sp>
          <p:nvSpPr>
            <p:cNvPr name="TextBox 10" id="10"/>
            <p:cNvSpPr txBox="true"/>
            <p:nvPr/>
          </p:nvSpPr>
          <p:spPr>
            <a:xfrm rot="0">
              <a:off x="0" y="-38100"/>
              <a:ext cx="10952349" cy="764461"/>
            </a:xfrm>
            <a:prstGeom prst="rect">
              <a:avLst/>
            </a:prstGeom>
          </p:spPr>
          <p:txBody>
            <a:bodyPr anchor="t" rtlCol="false" tIns="0" lIns="0" bIns="0" rIns="0">
              <a:spAutoFit/>
            </a:bodyPr>
            <a:lstStyle/>
            <a:p>
              <a:pPr>
                <a:lnSpc>
                  <a:spcPts val="4680"/>
                </a:lnSpc>
              </a:pPr>
              <a:r>
                <a:rPr lang="en-US" sz="3600" spc="107">
                  <a:solidFill>
                    <a:srgbClr val="3EDAD8"/>
                  </a:solidFill>
                  <a:latin typeface="Aileron Heavy"/>
                </a:rPr>
                <a:t>What is Supervised Learning?</a:t>
              </a:r>
            </a:p>
          </p:txBody>
        </p:sp>
        <p:sp>
          <p:nvSpPr>
            <p:cNvPr name="TextBox 11" id="11"/>
            <p:cNvSpPr txBox="true"/>
            <p:nvPr/>
          </p:nvSpPr>
          <p:spPr>
            <a:xfrm rot="0">
              <a:off x="0" y="882571"/>
              <a:ext cx="10952349" cy="4859818"/>
            </a:xfrm>
            <a:prstGeom prst="rect">
              <a:avLst/>
            </a:prstGeom>
          </p:spPr>
          <p:txBody>
            <a:bodyPr anchor="t" rtlCol="false" tIns="0" lIns="0" bIns="0" rIns="0">
              <a:spAutoFit/>
            </a:bodyPr>
            <a:lstStyle/>
            <a:p>
              <a:pPr>
                <a:lnSpc>
                  <a:spcPts val="3299"/>
                </a:lnSpc>
              </a:pPr>
            </a:p>
            <a:p>
              <a:pPr>
                <a:lnSpc>
                  <a:spcPts val="3299"/>
                </a:lnSpc>
              </a:pPr>
              <a:r>
                <a:rPr lang="en-US" sz="2199" spc="65">
                  <a:solidFill>
                    <a:srgbClr val="FFFFFF"/>
                  </a:solidFill>
                  <a:latin typeface="Aileron"/>
                </a:rPr>
                <a:t>Supervised learning is a machine learning technique where an algorithm learns from labeled training data to make predictions or take actions based on input variables. In supervised learning, the algorithm is provided with a dataset that consists of input data (features) and corresponding output data (labels or target variables). The goal is to learn a mapping function that can accurately predict the output for new, unseen inputs.</a:t>
              </a:r>
            </a:p>
          </p:txBody>
        </p:sp>
      </p:grpSp>
      <p:grpSp>
        <p:nvGrpSpPr>
          <p:cNvPr name="Group 12" id="12"/>
          <p:cNvGrpSpPr/>
          <p:nvPr/>
        </p:nvGrpSpPr>
        <p:grpSpPr>
          <a:xfrm rot="0">
            <a:off x="-112890" y="0"/>
            <a:ext cx="2283181" cy="167947"/>
            <a:chOff x="0" y="0"/>
            <a:chExt cx="601332" cy="44233"/>
          </a:xfrm>
        </p:grpSpPr>
        <p:sp>
          <p:nvSpPr>
            <p:cNvPr name="Freeform 13" id="13"/>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TextBox 15" id="15"/>
          <p:cNvSpPr txBox="true"/>
          <p:nvPr/>
        </p:nvSpPr>
        <p:spPr>
          <a:xfrm rot="5400000">
            <a:off x="13823682" y="5655706"/>
            <a:ext cx="6861712" cy="778988"/>
          </a:xfrm>
          <a:prstGeom prst="rect">
            <a:avLst/>
          </a:prstGeom>
        </p:spPr>
        <p:txBody>
          <a:bodyPr anchor="t" rtlCol="false" tIns="0" lIns="0" bIns="0" rIns="0">
            <a:spAutoFit/>
          </a:bodyPr>
          <a:lstStyle/>
          <a:p>
            <a:pPr algn="ctr">
              <a:lnSpc>
                <a:spcPts val="3120"/>
              </a:lnSpc>
            </a:pPr>
            <a:r>
              <a:rPr lang="en-US" sz="2400" spc="360">
                <a:solidFill>
                  <a:srgbClr val="FFFFFF"/>
                </a:solidFill>
                <a:latin typeface="Aileron"/>
              </a:rPr>
              <a:t>HEALTH INSURANCE MONEY PREDICTION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87636" y="0"/>
            <a:ext cx="8000364" cy="10287000"/>
          </a:xfrm>
          <a:prstGeom prst="rect">
            <a:avLst/>
          </a:prstGeom>
          <a:solidFill>
            <a:srgbClr val="3EDAD8"/>
          </a:solidFill>
        </p:spPr>
      </p:sp>
      <p:sp>
        <p:nvSpPr>
          <p:cNvPr name="Freeform 3" id="3"/>
          <p:cNvSpPr/>
          <p:nvPr/>
        </p:nvSpPr>
        <p:spPr>
          <a:xfrm flipH="false" flipV="false" rot="0">
            <a:off x="10287636" y="0"/>
            <a:ext cx="5922550" cy="10287000"/>
          </a:xfrm>
          <a:custGeom>
            <a:avLst/>
            <a:gdLst/>
            <a:ahLst/>
            <a:cxnLst/>
            <a:rect r="r" b="b" t="t" l="l"/>
            <a:pathLst>
              <a:path h="10287000" w="5922550">
                <a:moveTo>
                  <a:pt x="0" y="0"/>
                </a:moveTo>
                <a:lnTo>
                  <a:pt x="5922551" y="0"/>
                </a:lnTo>
                <a:lnTo>
                  <a:pt x="5922551" y="10287000"/>
                </a:lnTo>
                <a:lnTo>
                  <a:pt x="0" y="10287000"/>
                </a:lnTo>
                <a:lnTo>
                  <a:pt x="0" y="0"/>
                </a:lnTo>
                <a:close/>
              </a:path>
            </a:pathLst>
          </a:custGeom>
          <a:blipFill>
            <a:blip r:embed="rId2">
              <a:alphaModFix amt="80000"/>
            </a:blip>
            <a:stretch>
              <a:fillRect l="-79128" t="0" r="-81084" b="0"/>
            </a:stretch>
          </a:blipFill>
        </p:spPr>
      </p:sp>
      <p:grpSp>
        <p:nvGrpSpPr>
          <p:cNvPr name="Group 4" id="4"/>
          <p:cNvGrpSpPr/>
          <p:nvPr/>
        </p:nvGrpSpPr>
        <p:grpSpPr>
          <a:xfrm rot="0">
            <a:off x="0" y="102420"/>
            <a:ext cx="3620425" cy="70088"/>
            <a:chOff x="0" y="0"/>
            <a:chExt cx="953528" cy="18459"/>
          </a:xfrm>
        </p:grpSpPr>
        <p:sp>
          <p:nvSpPr>
            <p:cNvPr name="Freeform 5" id="5"/>
            <p:cNvSpPr/>
            <p:nvPr/>
          </p:nvSpPr>
          <p:spPr>
            <a:xfrm flipH="false" flipV="false" rot="0">
              <a:off x="0" y="0"/>
              <a:ext cx="953528" cy="18459"/>
            </a:xfrm>
            <a:custGeom>
              <a:avLst/>
              <a:gdLst/>
              <a:ahLst/>
              <a:cxnLst/>
              <a:rect r="r" b="b" t="t" l="l"/>
              <a:pathLst>
                <a:path h="18459" w="953528">
                  <a:moveTo>
                    <a:pt x="0" y="0"/>
                  </a:moveTo>
                  <a:lnTo>
                    <a:pt x="953528" y="0"/>
                  </a:lnTo>
                  <a:lnTo>
                    <a:pt x="953528" y="18459"/>
                  </a:lnTo>
                  <a:lnTo>
                    <a:pt x="0" y="18459"/>
                  </a:lnTo>
                  <a:close/>
                </a:path>
              </a:pathLst>
            </a:custGeom>
            <a:solidFill>
              <a:srgbClr val="000000">
                <a:alpha val="0"/>
              </a:srgbClr>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Freeform 7" id="7"/>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8214262" cy="2268435"/>
          </a:xfrm>
          <a:prstGeom prst="rect">
            <a:avLst/>
          </a:prstGeom>
        </p:spPr>
        <p:txBody>
          <a:bodyPr anchor="t" rtlCol="false" tIns="0" lIns="0" bIns="0" rIns="0">
            <a:spAutoFit/>
          </a:bodyPr>
          <a:lstStyle/>
          <a:p>
            <a:pPr>
              <a:lnSpc>
                <a:spcPts val="8928"/>
              </a:lnSpc>
            </a:pPr>
            <a:r>
              <a:rPr lang="en-US" sz="7200" spc="-215">
                <a:solidFill>
                  <a:srgbClr val="3EDAD8"/>
                </a:solidFill>
                <a:latin typeface="Aileron Ultra-Bold"/>
              </a:rPr>
              <a:t>Random Forest Model</a:t>
            </a:r>
          </a:p>
        </p:txBody>
      </p:sp>
      <p:grpSp>
        <p:nvGrpSpPr>
          <p:cNvPr name="Group 9" id="9"/>
          <p:cNvGrpSpPr/>
          <p:nvPr/>
        </p:nvGrpSpPr>
        <p:grpSpPr>
          <a:xfrm rot="0">
            <a:off x="929738" y="4964075"/>
            <a:ext cx="8214262" cy="3897256"/>
            <a:chOff x="0" y="0"/>
            <a:chExt cx="10952349" cy="5196342"/>
          </a:xfrm>
        </p:grpSpPr>
        <p:sp>
          <p:nvSpPr>
            <p:cNvPr name="TextBox 10" id="10"/>
            <p:cNvSpPr txBox="true"/>
            <p:nvPr/>
          </p:nvSpPr>
          <p:spPr>
            <a:xfrm rot="0">
              <a:off x="0" y="-38100"/>
              <a:ext cx="10952349" cy="764461"/>
            </a:xfrm>
            <a:prstGeom prst="rect">
              <a:avLst/>
            </a:prstGeom>
          </p:spPr>
          <p:txBody>
            <a:bodyPr anchor="t" rtlCol="false" tIns="0" lIns="0" bIns="0" rIns="0">
              <a:spAutoFit/>
            </a:bodyPr>
            <a:lstStyle/>
            <a:p>
              <a:pPr>
                <a:lnSpc>
                  <a:spcPts val="4680"/>
                </a:lnSpc>
              </a:pPr>
              <a:r>
                <a:rPr lang="en-US" sz="3600" spc="107">
                  <a:solidFill>
                    <a:srgbClr val="3EDAD8"/>
                  </a:solidFill>
                  <a:latin typeface="Aileron Heavy"/>
                </a:rPr>
                <a:t>What is Random Forest?</a:t>
              </a:r>
            </a:p>
          </p:txBody>
        </p:sp>
        <p:sp>
          <p:nvSpPr>
            <p:cNvPr name="TextBox 11" id="11"/>
            <p:cNvSpPr txBox="true"/>
            <p:nvPr/>
          </p:nvSpPr>
          <p:spPr>
            <a:xfrm rot="0">
              <a:off x="0" y="882571"/>
              <a:ext cx="10952349" cy="4313770"/>
            </a:xfrm>
            <a:prstGeom prst="rect">
              <a:avLst/>
            </a:prstGeom>
          </p:spPr>
          <p:txBody>
            <a:bodyPr anchor="t" rtlCol="false" tIns="0" lIns="0" bIns="0" rIns="0">
              <a:spAutoFit/>
            </a:bodyPr>
            <a:lstStyle/>
            <a:p>
              <a:pPr>
                <a:lnSpc>
                  <a:spcPts val="3299"/>
                </a:lnSpc>
              </a:pPr>
            </a:p>
            <a:p>
              <a:pPr>
                <a:lnSpc>
                  <a:spcPts val="3299"/>
                </a:lnSpc>
              </a:pPr>
              <a:r>
                <a:rPr lang="en-US" sz="2199" spc="65">
                  <a:solidFill>
                    <a:srgbClr val="FFFFFF"/>
                  </a:solidFill>
                  <a:latin typeface="Aileron"/>
                </a:rPr>
                <a:t>Random Forest is a powerful machine learning algorithm that is widely used for both classification and regression tasks. It is an ensemble learning method that combines multiple decision trees to make more accurate predictions. Random Forest gets its name from the fact that it creates a "forest" of decision trees, where each tree is trained on a random subset of the training data and features.</a:t>
              </a:r>
            </a:p>
          </p:txBody>
        </p:sp>
      </p:grpSp>
      <p:grpSp>
        <p:nvGrpSpPr>
          <p:cNvPr name="Group 12" id="12"/>
          <p:cNvGrpSpPr/>
          <p:nvPr/>
        </p:nvGrpSpPr>
        <p:grpSpPr>
          <a:xfrm rot="0">
            <a:off x="-112890" y="0"/>
            <a:ext cx="2283181" cy="167947"/>
            <a:chOff x="0" y="0"/>
            <a:chExt cx="601332" cy="44233"/>
          </a:xfrm>
        </p:grpSpPr>
        <p:sp>
          <p:nvSpPr>
            <p:cNvPr name="Freeform 13" id="13"/>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TextBox 15" id="15"/>
          <p:cNvSpPr txBox="true"/>
          <p:nvPr/>
        </p:nvSpPr>
        <p:spPr>
          <a:xfrm rot="5400000">
            <a:off x="13823682" y="5655706"/>
            <a:ext cx="6861712" cy="778988"/>
          </a:xfrm>
          <a:prstGeom prst="rect">
            <a:avLst/>
          </a:prstGeom>
        </p:spPr>
        <p:txBody>
          <a:bodyPr anchor="t" rtlCol="false" tIns="0" lIns="0" bIns="0" rIns="0">
            <a:spAutoFit/>
          </a:bodyPr>
          <a:lstStyle/>
          <a:p>
            <a:pPr algn="ctr">
              <a:lnSpc>
                <a:spcPts val="3120"/>
              </a:lnSpc>
            </a:pPr>
            <a:r>
              <a:rPr lang="en-US" sz="2400" spc="360">
                <a:solidFill>
                  <a:srgbClr val="FFFFFF"/>
                </a:solidFill>
                <a:latin typeface="Aileron"/>
              </a:rPr>
              <a:t>HEALTH INSURANCE MONEY PREDICTION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87636" y="0"/>
            <a:ext cx="8000364" cy="10287000"/>
          </a:xfrm>
          <a:prstGeom prst="rect">
            <a:avLst/>
          </a:prstGeom>
          <a:solidFill>
            <a:srgbClr val="3EDAD8"/>
          </a:solidFill>
        </p:spPr>
      </p:sp>
      <p:sp>
        <p:nvSpPr>
          <p:cNvPr name="Freeform 3" id="3"/>
          <p:cNvSpPr/>
          <p:nvPr/>
        </p:nvSpPr>
        <p:spPr>
          <a:xfrm flipH="false" flipV="false" rot="0">
            <a:off x="10287636" y="0"/>
            <a:ext cx="5922550" cy="10287000"/>
          </a:xfrm>
          <a:custGeom>
            <a:avLst/>
            <a:gdLst/>
            <a:ahLst/>
            <a:cxnLst/>
            <a:rect r="r" b="b" t="t" l="l"/>
            <a:pathLst>
              <a:path h="10287000" w="5922550">
                <a:moveTo>
                  <a:pt x="0" y="0"/>
                </a:moveTo>
                <a:lnTo>
                  <a:pt x="5922551" y="0"/>
                </a:lnTo>
                <a:lnTo>
                  <a:pt x="5922551" y="10287000"/>
                </a:lnTo>
                <a:lnTo>
                  <a:pt x="0" y="10287000"/>
                </a:lnTo>
                <a:lnTo>
                  <a:pt x="0" y="0"/>
                </a:lnTo>
                <a:close/>
              </a:path>
            </a:pathLst>
          </a:custGeom>
          <a:blipFill>
            <a:blip r:embed="rId2">
              <a:alphaModFix amt="80000"/>
            </a:blip>
            <a:stretch>
              <a:fillRect l="-79128" t="0" r="-81084" b="0"/>
            </a:stretch>
          </a:blipFill>
        </p:spPr>
      </p:sp>
      <p:grpSp>
        <p:nvGrpSpPr>
          <p:cNvPr name="Group 4" id="4"/>
          <p:cNvGrpSpPr/>
          <p:nvPr/>
        </p:nvGrpSpPr>
        <p:grpSpPr>
          <a:xfrm rot="0">
            <a:off x="0" y="102420"/>
            <a:ext cx="3620425" cy="70088"/>
            <a:chOff x="0" y="0"/>
            <a:chExt cx="953528" cy="18459"/>
          </a:xfrm>
        </p:grpSpPr>
        <p:sp>
          <p:nvSpPr>
            <p:cNvPr name="Freeform 5" id="5"/>
            <p:cNvSpPr/>
            <p:nvPr/>
          </p:nvSpPr>
          <p:spPr>
            <a:xfrm flipH="false" flipV="false" rot="0">
              <a:off x="0" y="0"/>
              <a:ext cx="953528" cy="18459"/>
            </a:xfrm>
            <a:custGeom>
              <a:avLst/>
              <a:gdLst/>
              <a:ahLst/>
              <a:cxnLst/>
              <a:rect r="r" b="b" t="t" l="l"/>
              <a:pathLst>
                <a:path h="18459" w="953528">
                  <a:moveTo>
                    <a:pt x="0" y="0"/>
                  </a:moveTo>
                  <a:lnTo>
                    <a:pt x="953528" y="0"/>
                  </a:lnTo>
                  <a:lnTo>
                    <a:pt x="953528" y="18459"/>
                  </a:lnTo>
                  <a:lnTo>
                    <a:pt x="0" y="18459"/>
                  </a:lnTo>
                  <a:close/>
                </a:path>
              </a:pathLst>
            </a:custGeom>
            <a:solidFill>
              <a:srgbClr val="000000">
                <a:alpha val="0"/>
              </a:srgbClr>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Freeform 7" id="7"/>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8214262" cy="2268435"/>
          </a:xfrm>
          <a:prstGeom prst="rect">
            <a:avLst/>
          </a:prstGeom>
        </p:spPr>
        <p:txBody>
          <a:bodyPr anchor="t" rtlCol="false" tIns="0" lIns="0" bIns="0" rIns="0">
            <a:spAutoFit/>
          </a:bodyPr>
          <a:lstStyle/>
          <a:p>
            <a:pPr>
              <a:lnSpc>
                <a:spcPts val="8928"/>
              </a:lnSpc>
            </a:pPr>
            <a:r>
              <a:rPr lang="en-US" sz="7200" spc="-215">
                <a:solidFill>
                  <a:srgbClr val="3EDAD8"/>
                </a:solidFill>
                <a:latin typeface="Aileron Ultra-Bold"/>
              </a:rPr>
              <a:t>Linear </a:t>
            </a:r>
          </a:p>
          <a:p>
            <a:pPr>
              <a:lnSpc>
                <a:spcPts val="8928"/>
              </a:lnSpc>
            </a:pPr>
            <a:r>
              <a:rPr lang="en-US" sz="7200" spc="-215">
                <a:solidFill>
                  <a:srgbClr val="3EDAD8"/>
                </a:solidFill>
                <a:latin typeface="Aileron Ultra-Bold"/>
              </a:rPr>
              <a:t>Regression</a:t>
            </a:r>
          </a:p>
        </p:txBody>
      </p:sp>
      <p:grpSp>
        <p:nvGrpSpPr>
          <p:cNvPr name="Group 9" id="9"/>
          <p:cNvGrpSpPr/>
          <p:nvPr/>
        </p:nvGrpSpPr>
        <p:grpSpPr>
          <a:xfrm rot="0">
            <a:off x="929738" y="4964075"/>
            <a:ext cx="8214262" cy="3897256"/>
            <a:chOff x="0" y="0"/>
            <a:chExt cx="10952349" cy="5196342"/>
          </a:xfrm>
        </p:grpSpPr>
        <p:sp>
          <p:nvSpPr>
            <p:cNvPr name="TextBox 10" id="10"/>
            <p:cNvSpPr txBox="true"/>
            <p:nvPr/>
          </p:nvSpPr>
          <p:spPr>
            <a:xfrm rot="0">
              <a:off x="0" y="-38100"/>
              <a:ext cx="10952349" cy="764461"/>
            </a:xfrm>
            <a:prstGeom prst="rect">
              <a:avLst/>
            </a:prstGeom>
          </p:spPr>
          <p:txBody>
            <a:bodyPr anchor="t" rtlCol="false" tIns="0" lIns="0" bIns="0" rIns="0">
              <a:spAutoFit/>
            </a:bodyPr>
            <a:lstStyle/>
            <a:p>
              <a:pPr>
                <a:lnSpc>
                  <a:spcPts val="4680"/>
                </a:lnSpc>
              </a:pPr>
              <a:r>
                <a:rPr lang="en-US" sz="3600" spc="107">
                  <a:solidFill>
                    <a:srgbClr val="3EDAD8"/>
                  </a:solidFill>
                  <a:latin typeface="Aileron Heavy"/>
                </a:rPr>
                <a:t>What is Linear Regression?</a:t>
              </a:r>
            </a:p>
          </p:txBody>
        </p:sp>
        <p:sp>
          <p:nvSpPr>
            <p:cNvPr name="TextBox 11" id="11"/>
            <p:cNvSpPr txBox="true"/>
            <p:nvPr/>
          </p:nvSpPr>
          <p:spPr>
            <a:xfrm rot="0">
              <a:off x="0" y="882571"/>
              <a:ext cx="10952349" cy="4313770"/>
            </a:xfrm>
            <a:prstGeom prst="rect">
              <a:avLst/>
            </a:prstGeom>
          </p:spPr>
          <p:txBody>
            <a:bodyPr anchor="t" rtlCol="false" tIns="0" lIns="0" bIns="0" rIns="0">
              <a:spAutoFit/>
            </a:bodyPr>
            <a:lstStyle/>
            <a:p>
              <a:pPr>
                <a:lnSpc>
                  <a:spcPts val="3299"/>
                </a:lnSpc>
              </a:pPr>
            </a:p>
            <a:p>
              <a:pPr>
                <a:lnSpc>
                  <a:spcPts val="3299"/>
                </a:lnSpc>
              </a:pPr>
              <a:r>
                <a:rPr lang="en-US" sz="2199" spc="65">
                  <a:solidFill>
                    <a:srgbClr val="FFFFFF"/>
                  </a:solidFill>
                  <a:latin typeface="Aileron"/>
                </a:rPr>
                <a:t>Linear regression is a supervised learning algorithm used for predicting continuous numeric values based on input variables. It models the relationship between a dependent variable (also known as the target variable or response variable) and one or more independent variables (also known as predictor variables or features) by fitting a linear equation to the observed data.</a:t>
              </a:r>
            </a:p>
          </p:txBody>
        </p:sp>
      </p:grpSp>
      <p:grpSp>
        <p:nvGrpSpPr>
          <p:cNvPr name="Group 12" id="12"/>
          <p:cNvGrpSpPr/>
          <p:nvPr/>
        </p:nvGrpSpPr>
        <p:grpSpPr>
          <a:xfrm rot="0">
            <a:off x="-112890" y="0"/>
            <a:ext cx="2283181" cy="167947"/>
            <a:chOff x="0" y="0"/>
            <a:chExt cx="601332" cy="44233"/>
          </a:xfrm>
        </p:grpSpPr>
        <p:sp>
          <p:nvSpPr>
            <p:cNvPr name="Freeform 13" id="13"/>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TextBox 15" id="15"/>
          <p:cNvSpPr txBox="true"/>
          <p:nvPr/>
        </p:nvSpPr>
        <p:spPr>
          <a:xfrm rot="5400000">
            <a:off x="13823682" y="5655706"/>
            <a:ext cx="6861712" cy="778988"/>
          </a:xfrm>
          <a:prstGeom prst="rect">
            <a:avLst/>
          </a:prstGeom>
        </p:spPr>
        <p:txBody>
          <a:bodyPr anchor="t" rtlCol="false" tIns="0" lIns="0" bIns="0" rIns="0">
            <a:spAutoFit/>
          </a:bodyPr>
          <a:lstStyle/>
          <a:p>
            <a:pPr algn="ctr">
              <a:lnSpc>
                <a:spcPts val="3120"/>
              </a:lnSpc>
            </a:pPr>
            <a:r>
              <a:rPr lang="en-US" sz="2400" spc="360">
                <a:solidFill>
                  <a:srgbClr val="FFFFFF"/>
                </a:solidFill>
                <a:latin typeface="Aileron"/>
              </a:rPr>
              <a:t>HEALTH INSURANCE MONEY PREDICTION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87636" y="0"/>
            <a:ext cx="8000364" cy="10287000"/>
          </a:xfrm>
          <a:prstGeom prst="rect">
            <a:avLst/>
          </a:prstGeom>
          <a:solidFill>
            <a:srgbClr val="3EDAD8"/>
          </a:solidFill>
        </p:spPr>
      </p:sp>
      <p:sp>
        <p:nvSpPr>
          <p:cNvPr name="Freeform 3" id="3"/>
          <p:cNvSpPr/>
          <p:nvPr/>
        </p:nvSpPr>
        <p:spPr>
          <a:xfrm flipH="false" flipV="false" rot="0">
            <a:off x="10287636" y="0"/>
            <a:ext cx="5922550" cy="10287000"/>
          </a:xfrm>
          <a:custGeom>
            <a:avLst/>
            <a:gdLst/>
            <a:ahLst/>
            <a:cxnLst/>
            <a:rect r="r" b="b" t="t" l="l"/>
            <a:pathLst>
              <a:path h="10287000" w="5922550">
                <a:moveTo>
                  <a:pt x="0" y="0"/>
                </a:moveTo>
                <a:lnTo>
                  <a:pt x="5922551" y="0"/>
                </a:lnTo>
                <a:lnTo>
                  <a:pt x="5922551" y="10287000"/>
                </a:lnTo>
                <a:lnTo>
                  <a:pt x="0" y="10287000"/>
                </a:lnTo>
                <a:lnTo>
                  <a:pt x="0" y="0"/>
                </a:lnTo>
                <a:close/>
              </a:path>
            </a:pathLst>
          </a:custGeom>
          <a:blipFill>
            <a:blip r:embed="rId2">
              <a:alphaModFix amt="80000"/>
            </a:blip>
            <a:stretch>
              <a:fillRect l="-79128" t="0" r="-81084" b="0"/>
            </a:stretch>
          </a:blipFill>
        </p:spPr>
      </p:sp>
      <p:grpSp>
        <p:nvGrpSpPr>
          <p:cNvPr name="Group 4" id="4"/>
          <p:cNvGrpSpPr/>
          <p:nvPr/>
        </p:nvGrpSpPr>
        <p:grpSpPr>
          <a:xfrm rot="0">
            <a:off x="0" y="102420"/>
            <a:ext cx="3620425" cy="70088"/>
            <a:chOff x="0" y="0"/>
            <a:chExt cx="953528" cy="18459"/>
          </a:xfrm>
        </p:grpSpPr>
        <p:sp>
          <p:nvSpPr>
            <p:cNvPr name="Freeform 5" id="5"/>
            <p:cNvSpPr/>
            <p:nvPr/>
          </p:nvSpPr>
          <p:spPr>
            <a:xfrm flipH="false" flipV="false" rot="0">
              <a:off x="0" y="0"/>
              <a:ext cx="953528" cy="18459"/>
            </a:xfrm>
            <a:custGeom>
              <a:avLst/>
              <a:gdLst/>
              <a:ahLst/>
              <a:cxnLst/>
              <a:rect r="r" b="b" t="t" l="l"/>
              <a:pathLst>
                <a:path h="18459" w="953528">
                  <a:moveTo>
                    <a:pt x="0" y="0"/>
                  </a:moveTo>
                  <a:lnTo>
                    <a:pt x="953528" y="0"/>
                  </a:lnTo>
                  <a:lnTo>
                    <a:pt x="953528" y="18459"/>
                  </a:lnTo>
                  <a:lnTo>
                    <a:pt x="0" y="18459"/>
                  </a:lnTo>
                  <a:close/>
                </a:path>
              </a:pathLst>
            </a:custGeom>
            <a:solidFill>
              <a:srgbClr val="000000">
                <a:alpha val="0"/>
              </a:srgbClr>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Freeform 7" id="7"/>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8214262" cy="1134979"/>
          </a:xfrm>
          <a:prstGeom prst="rect">
            <a:avLst/>
          </a:prstGeom>
        </p:spPr>
        <p:txBody>
          <a:bodyPr anchor="t" rtlCol="false" tIns="0" lIns="0" bIns="0" rIns="0">
            <a:spAutoFit/>
          </a:bodyPr>
          <a:lstStyle/>
          <a:p>
            <a:pPr>
              <a:lnSpc>
                <a:spcPts val="8928"/>
              </a:lnSpc>
            </a:pPr>
            <a:r>
              <a:rPr lang="en-US" sz="7200" spc="-215">
                <a:solidFill>
                  <a:srgbClr val="3EDAD8"/>
                </a:solidFill>
                <a:latin typeface="Aileron Ultra-Bold"/>
              </a:rPr>
              <a:t>PySimple GUI</a:t>
            </a:r>
          </a:p>
        </p:txBody>
      </p:sp>
      <p:grpSp>
        <p:nvGrpSpPr>
          <p:cNvPr name="Group 9" id="9"/>
          <p:cNvGrpSpPr/>
          <p:nvPr/>
        </p:nvGrpSpPr>
        <p:grpSpPr>
          <a:xfrm rot="0">
            <a:off x="929738" y="3889555"/>
            <a:ext cx="8214262" cy="3487720"/>
            <a:chOff x="0" y="0"/>
            <a:chExt cx="10952349" cy="4650294"/>
          </a:xfrm>
        </p:grpSpPr>
        <p:sp>
          <p:nvSpPr>
            <p:cNvPr name="TextBox 10" id="10"/>
            <p:cNvSpPr txBox="true"/>
            <p:nvPr/>
          </p:nvSpPr>
          <p:spPr>
            <a:xfrm rot="0">
              <a:off x="0" y="-38100"/>
              <a:ext cx="10952349" cy="764461"/>
            </a:xfrm>
            <a:prstGeom prst="rect">
              <a:avLst/>
            </a:prstGeom>
          </p:spPr>
          <p:txBody>
            <a:bodyPr anchor="t" rtlCol="false" tIns="0" lIns="0" bIns="0" rIns="0">
              <a:spAutoFit/>
            </a:bodyPr>
            <a:lstStyle/>
            <a:p>
              <a:pPr>
                <a:lnSpc>
                  <a:spcPts val="4680"/>
                </a:lnSpc>
              </a:pPr>
              <a:r>
                <a:rPr lang="en-US" sz="3600" spc="107">
                  <a:solidFill>
                    <a:srgbClr val="3EDAD8"/>
                  </a:solidFill>
                  <a:latin typeface="Aileron Heavy"/>
                </a:rPr>
                <a:t>What is PySimpleGUI?</a:t>
              </a:r>
            </a:p>
          </p:txBody>
        </p:sp>
        <p:sp>
          <p:nvSpPr>
            <p:cNvPr name="TextBox 11" id="11"/>
            <p:cNvSpPr txBox="true"/>
            <p:nvPr/>
          </p:nvSpPr>
          <p:spPr>
            <a:xfrm rot="0">
              <a:off x="0" y="882571"/>
              <a:ext cx="10952349" cy="3767723"/>
            </a:xfrm>
            <a:prstGeom prst="rect">
              <a:avLst/>
            </a:prstGeom>
          </p:spPr>
          <p:txBody>
            <a:bodyPr anchor="t" rtlCol="false" tIns="0" lIns="0" bIns="0" rIns="0">
              <a:spAutoFit/>
            </a:bodyPr>
            <a:lstStyle/>
            <a:p>
              <a:pPr>
                <a:lnSpc>
                  <a:spcPts val="3299"/>
                </a:lnSpc>
              </a:pPr>
            </a:p>
            <a:p>
              <a:pPr>
                <a:lnSpc>
                  <a:spcPts val="3299"/>
                </a:lnSpc>
              </a:pPr>
              <a:r>
                <a:rPr lang="en-US" sz="2199" spc="65">
                  <a:solidFill>
                    <a:srgbClr val="FFFFFF"/>
                  </a:solidFill>
                  <a:latin typeface="Aileron"/>
                </a:rPr>
                <a:t>PySimpleGUI is a Python library that simplifies the creation of graphical user interfaces (GUIs). It provides an easy-to-use and platform-independent way to build GUI applications for desktop environments. PySimpleGUI aims to make GUI development accessible to Python developers of all skill levels, from beginners to experienced programmers.</a:t>
              </a:r>
            </a:p>
          </p:txBody>
        </p:sp>
      </p:grpSp>
      <p:sp>
        <p:nvSpPr>
          <p:cNvPr name="TextBox 12" id="12"/>
          <p:cNvSpPr txBox="true"/>
          <p:nvPr/>
        </p:nvSpPr>
        <p:spPr>
          <a:xfrm rot="5400000">
            <a:off x="13823682" y="5655706"/>
            <a:ext cx="6861712" cy="778988"/>
          </a:xfrm>
          <a:prstGeom prst="rect">
            <a:avLst/>
          </a:prstGeom>
        </p:spPr>
        <p:txBody>
          <a:bodyPr anchor="t" rtlCol="false" tIns="0" lIns="0" bIns="0" rIns="0">
            <a:spAutoFit/>
          </a:bodyPr>
          <a:lstStyle/>
          <a:p>
            <a:pPr algn="ctr">
              <a:lnSpc>
                <a:spcPts val="3120"/>
              </a:lnSpc>
            </a:pPr>
            <a:r>
              <a:rPr lang="en-US" sz="2400" spc="360">
                <a:solidFill>
                  <a:srgbClr val="FFFFFF"/>
                </a:solidFill>
                <a:latin typeface="Aileron"/>
              </a:rPr>
              <a:t>HEALTH INSURANCE MONEY PREDICTION</a:t>
            </a:r>
          </a:p>
        </p:txBody>
      </p:sp>
      <p:grpSp>
        <p:nvGrpSpPr>
          <p:cNvPr name="Group 13" id="13"/>
          <p:cNvGrpSpPr/>
          <p:nvPr/>
        </p:nvGrpSpPr>
        <p:grpSpPr>
          <a:xfrm rot="0">
            <a:off x="-112890" y="0"/>
            <a:ext cx="2283181" cy="167947"/>
            <a:chOff x="0" y="0"/>
            <a:chExt cx="601332" cy="44233"/>
          </a:xfrm>
        </p:grpSpPr>
        <p:sp>
          <p:nvSpPr>
            <p:cNvPr name="Freeform 14" id="14"/>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3048847" y="1627872"/>
            <a:ext cx="12246346" cy="1030507"/>
            <a:chOff x="0" y="0"/>
            <a:chExt cx="16328461" cy="1374009"/>
          </a:xfrm>
        </p:grpSpPr>
        <p:sp>
          <p:nvSpPr>
            <p:cNvPr name="TextBox 3" id="3"/>
            <p:cNvSpPr txBox="true"/>
            <p:nvPr/>
          </p:nvSpPr>
          <p:spPr>
            <a:xfrm rot="0">
              <a:off x="0" y="-38100"/>
              <a:ext cx="16328461" cy="764461"/>
            </a:xfrm>
            <a:prstGeom prst="rect">
              <a:avLst/>
            </a:prstGeom>
          </p:spPr>
          <p:txBody>
            <a:bodyPr anchor="t" rtlCol="false" tIns="0" lIns="0" bIns="0" rIns="0">
              <a:spAutoFit/>
            </a:bodyPr>
            <a:lstStyle/>
            <a:p>
              <a:pPr algn="ctr">
                <a:lnSpc>
                  <a:spcPts val="4680"/>
                </a:lnSpc>
              </a:pPr>
              <a:r>
                <a:rPr lang="en-US" sz="3600" spc="107">
                  <a:solidFill>
                    <a:srgbClr val="3EDAD8"/>
                  </a:solidFill>
                  <a:latin typeface="Aileron Heavy"/>
                </a:rPr>
                <a:t>Health Insurance Suggestion System</a:t>
              </a:r>
            </a:p>
          </p:txBody>
        </p:sp>
        <p:sp>
          <p:nvSpPr>
            <p:cNvPr name="TextBox 4" id="4"/>
            <p:cNvSpPr txBox="true"/>
            <p:nvPr/>
          </p:nvSpPr>
          <p:spPr>
            <a:xfrm rot="0">
              <a:off x="0" y="882571"/>
              <a:ext cx="16328461" cy="491438"/>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Data Flow</a:t>
              </a:r>
            </a:p>
          </p:txBody>
        </p:sp>
      </p:grpSp>
      <p:grpSp>
        <p:nvGrpSpPr>
          <p:cNvPr name="Group 5" id="5"/>
          <p:cNvGrpSpPr/>
          <p:nvPr/>
        </p:nvGrpSpPr>
        <p:grpSpPr>
          <a:xfrm rot="0">
            <a:off x="16192500" y="10137246"/>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grpSp>
        <p:nvGrpSpPr>
          <p:cNvPr name="Group 8" id="8"/>
          <p:cNvGrpSpPr/>
          <p:nvPr/>
        </p:nvGrpSpPr>
        <p:grpSpPr>
          <a:xfrm rot="0">
            <a:off x="0" y="0"/>
            <a:ext cx="16192500" cy="172508"/>
            <a:chOff x="0" y="0"/>
            <a:chExt cx="4264691" cy="45434"/>
          </a:xfrm>
        </p:grpSpPr>
        <p:sp>
          <p:nvSpPr>
            <p:cNvPr name="Freeform 9" id="9"/>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
        <p:nvSpPr>
          <p:cNvPr name="Freeform 11" id="11"/>
          <p:cNvSpPr/>
          <p:nvPr/>
        </p:nvSpPr>
        <p:spPr>
          <a:xfrm flipH="false" flipV="false" rot="0">
            <a:off x="0" y="0"/>
            <a:ext cx="18288000" cy="6112034"/>
          </a:xfrm>
          <a:custGeom>
            <a:avLst/>
            <a:gdLst/>
            <a:ahLst/>
            <a:cxnLst/>
            <a:rect r="r" b="b" t="t" l="l"/>
            <a:pathLst>
              <a:path h="6112034" w="18288000">
                <a:moveTo>
                  <a:pt x="0" y="0"/>
                </a:moveTo>
                <a:lnTo>
                  <a:pt x="18288000" y="0"/>
                </a:lnTo>
                <a:lnTo>
                  <a:pt x="18288000" y="6112034"/>
                </a:lnTo>
                <a:lnTo>
                  <a:pt x="0" y="6112034"/>
                </a:lnTo>
                <a:lnTo>
                  <a:pt x="0" y="0"/>
                </a:lnTo>
                <a:close/>
              </a:path>
            </a:pathLst>
          </a:custGeom>
          <a:blipFill>
            <a:blip r:embed="rId2">
              <a:alphaModFix amt="19999"/>
            </a:blip>
            <a:stretch>
              <a:fillRect l="0" t="-49768" r="0" b="-49768"/>
            </a:stretch>
          </a:blipFill>
        </p:spPr>
      </p:sp>
      <p:sp>
        <p:nvSpPr>
          <p:cNvPr name="AutoShape 12" id="12"/>
          <p:cNvSpPr/>
          <p:nvPr/>
        </p:nvSpPr>
        <p:spPr>
          <a:xfrm rot="-5400000">
            <a:off x="3930439" y="6444615"/>
            <a:ext cx="837248" cy="0"/>
          </a:xfrm>
          <a:prstGeom prst="line">
            <a:avLst/>
          </a:prstGeom>
          <a:ln cap="flat" w="76200">
            <a:solidFill>
              <a:srgbClr val="3EDAD8"/>
            </a:solidFill>
            <a:prstDash val="solid"/>
            <a:headEnd type="none" len="sm" w="sm"/>
            <a:tailEnd type="none" len="sm" w="sm"/>
          </a:ln>
        </p:spPr>
      </p:sp>
      <p:sp>
        <p:nvSpPr>
          <p:cNvPr name="AutoShape 13" id="13"/>
          <p:cNvSpPr/>
          <p:nvPr/>
        </p:nvSpPr>
        <p:spPr>
          <a:xfrm>
            <a:off x="4321043" y="6437749"/>
            <a:ext cx="9673001" cy="44966"/>
          </a:xfrm>
          <a:prstGeom prst="line">
            <a:avLst/>
          </a:prstGeom>
          <a:ln cap="flat" w="76200">
            <a:solidFill>
              <a:srgbClr val="3EDAD8"/>
            </a:solidFill>
            <a:prstDash val="solid"/>
            <a:headEnd type="none" len="sm" w="sm"/>
            <a:tailEnd type="none" len="sm" w="sm"/>
          </a:ln>
        </p:spPr>
      </p:sp>
      <p:sp>
        <p:nvSpPr>
          <p:cNvPr name="TextBox 14" id="14"/>
          <p:cNvSpPr txBox="true"/>
          <p:nvPr/>
        </p:nvSpPr>
        <p:spPr>
          <a:xfrm rot="0">
            <a:off x="3048847" y="7216895"/>
            <a:ext cx="2676631" cy="792401"/>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Enter your Health details</a:t>
            </a:r>
          </a:p>
        </p:txBody>
      </p:sp>
      <p:sp>
        <p:nvSpPr>
          <p:cNvPr name="TextBox 15" id="15"/>
          <p:cNvSpPr txBox="true"/>
          <p:nvPr/>
        </p:nvSpPr>
        <p:spPr>
          <a:xfrm rot="0">
            <a:off x="5383892" y="5405001"/>
            <a:ext cx="2676631" cy="382866"/>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Start searching</a:t>
            </a:r>
          </a:p>
        </p:txBody>
      </p:sp>
      <p:sp>
        <p:nvSpPr>
          <p:cNvPr name="TextBox 16" id="16"/>
          <p:cNvSpPr txBox="true"/>
          <p:nvPr/>
        </p:nvSpPr>
        <p:spPr>
          <a:xfrm rot="0">
            <a:off x="7795138" y="7120414"/>
            <a:ext cx="2676631" cy="792401"/>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Generates the Best Cost for you</a:t>
            </a:r>
          </a:p>
        </p:txBody>
      </p:sp>
      <p:sp>
        <p:nvSpPr>
          <p:cNvPr name="TextBox 17" id="17"/>
          <p:cNvSpPr txBox="true"/>
          <p:nvPr/>
        </p:nvSpPr>
        <p:spPr>
          <a:xfrm rot="0">
            <a:off x="10206383" y="4957365"/>
            <a:ext cx="2676631" cy="792401"/>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Select the Cost Predicted</a:t>
            </a:r>
          </a:p>
        </p:txBody>
      </p:sp>
      <p:sp>
        <p:nvSpPr>
          <p:cNvPr name="TextBox 18" id="18"/>
          <p:cNvSpPr txBox="true"/>
          <p:nvPr/>
        </p:nvSpPr>
        <p:spPr>
          <a:xfrm rot="0">
            <a:off x="12693828" y="7331234"/>
            <a:ext cx="2676631" cy="382866"/>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End</a:t>
            </a:r>
          </a:p>
        </p:txBody>
      </p:sp>
      <p:sp>
        <p:nvSpPr>
          <p:cNvPr name="AutoShape 19" id="19"/>
          <p:cNvSpPr/>
          <p:nvPr/>
        </p:nvSpPr>
        <p:spPr>
          <a:xfrm rot="-5400000">
            <a:off x="6341684" y="6444615"/>
            <a:ext cx="837248" cy="0"/>
          </a:xfrm>
          <a:prstGeom prst="line">
            <a:avLst/>
          </a:prstGeom>
          <a:ln cap="flat" w="76200">
            <a:solidFill>
              <a:srgbClr val="3EDAD8"/>
            </a:solidFill>
            <a:prstDash val="solid"/>
            <a:headEnd type="none" len="sm" w="sm"/>
            <a:tailEnd type="none" len="sm" w="sm"/>
          </a:ln>
        </p:spPr>
      </p:sp>
      <p:sp>
        <p:nvSpPr>
          <p:cNvPr name="AutoShape 20" id="20"/>
          <p:cNvSpPr/>
          <p:nvPr/>
        </p:nvSpPr>
        <p:spPr>
          <a:xfrm rot="-5400000">
            <a:off x="8752930" y="6444615"/>
            <a:ext cx="837248" cy="0"/>
          </a:xfrm>
          <a:prstGeom prst="line">
            <a:avLst/>
          </a:prstGeom>
          <a:ln cap="flat" w="76200">
            <a:solidFill>
              <a:srgbClr val="3EDAD8"/>
            </a:solidFill>
            <a:prstDash val="solid"/>
            <a:headEnd type="none" len="sm" w="sm"/>
            <a:tailEnd type="none" len="sm" w="sm"/>
          </a:ln>
        </p:spPr>
      </p:sp>
      <p:sp>
        <p:nvSpPr>
          <p:cNvPr name="AutoShape 21" id="21"/>
          <p:cNvSpPr/>
          <p:nvPr/>
        </p:nvSpPr>
        <p:spPr>
          <a:xfrm rot="-5400000">
            <a:off x="11164175" y="6444615"/>
            <a:ext cx="837248" cy="0"/>
          </a:xfrm>
          <a:prstGeom prst="line">
            <a:avLst/>
          </a:prstGeom>
          <a:ln cap="flat" w="76200">
            <a:solidFill>
              <a:srgbClr val="3EDAD8"/>
            </a:solidFill>
            <a:prstDash val="solid"/>
            <a:headEnd type="none" len="sm" w="sm"/>
            <a:tailEnd type="none" len="sm" w="sm"/>
          </a:ln>
        </p:spPr>
      </p:sp>
      <p:sp>
        <p:nvSpPr>
          <p:cNvPr name="AutoShape 22" id="22"/>
          <p:cNvSpPr/>
          <p:nvPr/>
        </p:nvSpPr>
        <p:spPr>
          <a:xfrm rot="-5400000">
            <a:off x="13575420" y="6444615"/>
            <a:ext cx="837248" cy="0"/>
          </a:xfrm>
          <a:prstGeom prst="line">
            <a:avLst/>
          </a:prstGeom>
          <a:ln cap="flat" w="76200">
            <a:solidFill>
              <a:srgbClr val="3EDAD8"/>
            </a:solidFill>
            <a:prstDash val="solid"/>
            <a:headEnd type="none" len="sm" w="sm"/>
            <a:tailEnd type="none" len="sm" w="sm"/>
          </a:ln>
        </p:spPr>
      </p:sp>
      <p:grpSp>
        <p:nvGrpSpPr>
          <p:cNvPr name="Group 23" id="23"/>
          <p:cNvGrpSpPr/>
          <p:nvPr/>
        </p:nvGrpSpPr>
        <p:grpSpPr>
          <a:xfrm rot="0">
            <a:off x="6323576" y="6833990"/>
            <a:ext cx="880110" cy="880110"/>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name="TextBox 25" id="25"/>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2</a:t>
              </a:r>
            </a:p>
          </p:txBody>
        </p:sp>
      </p:grpSp>
      <p:grpSp>
        <p:nvGrpSpPr>
          <p:cNvPr name="Group 26" id="26"/>
          <p:cNvGrpSpPr/>
          <p:nvPr/>
        </p:nvGrpSpPr>
        <p:grpSpPr>
          <a:xfrm rot="0">
            <a:off x="11144198" y="6833990"/>
            <a:ext cx="880110" cy="880110"/>
            <a:chOff x="0" y="0"/>
            <a:chExt cx="812800" cy="812800"/>
          </a:xfrm>
        </p:grpSpPr>
        <p:sp>
          <p:nvSpPr>
            <p:cNvPr name="Freeform 27" id="2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name="TextBox 28" id="28"/>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4</a:t>
              </a:r>
            </a:p>
          </p:txBody>
        </p:sp>
      </p:grpSp>
      <p:grpSp>
        <p:nvGrpSpPr>
          <p:cNvPr name="Group 29" id="29"/>
          <p:cNvGrpSpPr/>
          <p:nvPr/>
        </p:nvGrpSpPr>
        <p:grpSpPr>
          <a:xfrm rot="0">
            <a:off x="3913265" y="5246807"/>
            <a:ext cx="880110" cy="880110"/>
            <a:chOff x="0" y="0"/>
            <a:chExt cx="812800" cy="812800"/>
          </a:xfrm>
        </p:grpSpPr>
        <p:sp>
          <p:nvSpPr>
            <p:cNvPr name="Freeform 30" id="3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name="TextBox 31" id="31"/>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1</a:t>
              </a:r>
            </a:p>
          </p:txBody>
        </p:sp>
      </p:grpSp>
      <p:grpSp>
        <p:nvGrpSpPr>
          <p:cNvPr name="Group 32" id="32"/>
          <p:cNvGrpSpPr/>
          <p:nvPr/>
        </p:nvGrpSpPr>
        <p:grpSpPr>
          <a:xfrm rot="0">
            <a:off x="8733887" y="5246807"/>
            <a:ext cx="880110" cy="880110"/>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name="TextBox 34" id="34"/>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3</a:t>
              </a:r>
            </a:p>
          </p:txBody>
        </p:sp>
      </p:grpSp>
      <p:grpSp>
        <p:nvGrpSpPr>
          <p:cNvPr name="Group 35" id="35"/>
          <p:cNvGrpSpPr/>
          <p:nvPr/>
        </p:nvGrpSpPr>
        <p:grpSpPr>
          <a:xfrm rot="0">
            <a:off x="13554509" y="5246807"/>
            <a:ext cx="880110" cy="880110"/>
            <a:chOff x="0" y="0"/>
            <a:chExt cx="812800" cy="812800"/>
          </a:xfrm>
        </p:grpSpPr>
        <p:sp>
          <p:nvSpPr>
            <p:cNvPr name="Freeform 36" id="3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name="TextBox 37" id="37"/>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5</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DAFnq3Y4o_g</dc:identifier>
  <dcterms:modified xsi:type="dcterms:W3CDTF">2011-08-01T06:04:30Z</dcterms:modified>
  <cp:revision>1</cp:revision>
  <dc:title>MINI</dc:title>
</cp:coreProperties>
</file>